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6684" r:id="rId1"/>
    <p:sldMasterId id="2147486669" r:id="rId2"/>
  </p:sldMasterIdLst>
  <p:notesMasterIdLst>
    <p:notesMasterId r:id="rId66"/>
  </p:notesMasterIdLst>
  <p:handoutMasterIdLst>
    <p:handoutMasterId r:id="rId67"/>
  </p:handoutMasterIdLst>
  <p:sldIdLst>
    <p:sldId id="1642" r:id="rId3"/>
    <p:sldId id="1644" r:id="rId4"/>
    <p:sldId id="1643" r:id="rId5"/>
    <p:sldId id="1590" r:id="rId6"/>
    <p:sldId id="1592" r:id="rId7"/>
    <p:sldId id="1593" r:id="rId8"/>
    <p:sldId id="1606" r:id="rId9"/>
    <p:sldId id="1602" r:id="rId10"/>
    <p:sldId id="1599" r:id="rId11"/>
    <p:sldId id="1612" r:id="rId12"/>
    <p:sldId id="1613" r:id="rId13"/>
    <p:sldId id="1615" r:id="rId14"/>
    <p:sldId id="1614" r:id="rId15"/>
    <p:sldId id="1628" r:id="rId16"/>
    <p:sldId id="1637" r:id="rId17"/>
    <p:sldId id="1618" r:id="rId18"/>
    <p:sldId id="1621" r:id="rId19"/>
    <p:sldId id="1622" r:id="rId20"/>
    <p:sldId id="1638" r:id="rId21"/>
    <p:sldId id="1641" r:id="rId22"/>
    <p:sldId id="1639" r:id="rId23"/>
    <p:sldId id="1640" r:id="rId24"/>
    <p:sldId id="1629" r:id="rId25"/>
    <p:sldId id="1630" r:id="rId26"/>
    <p:sldId id="1646" r:id="rId27"/>
    <p:sldId id="1647" r:id="rId28"/>
    <p:sldId id="1581" r:id="rId29"/>
    <p:sldId id="1578" r:id="rId30"/>
    <p:sldId id="1648" r:id="rId31"/>
    <p:sldId id="1607" r:id="rId32"/>
    <p:sldId id="1579" r:id="rId33"/>
    <p:sldId id="1580" r:id="rId34"/>
    <p:sldId id="1605" r:id="rId35"/>
    <p:sldId id="1583" r:id="rId36"/>
    <p:sldId id="1608" r:id="rId37"/>
    <p:sldId id="1611" r:id="rId38"/>
    <p:sldId id="1657" r:id="rId39"/>
    <p:sldId id="1658" r:id="rId40"/>
    <p:sldId id="1659" r:id="rId41"/>
    <p:sldId id="1589" r:id="rId42"/>
    <p:sldId id="1553" r:id="rId43"/>
    <p:sldId id="1555" r:id="rId44"/>
    <p:sldId id="1556" r:id="rId45"/>
    <p:sldId id="1565" r:id="rId46"/>
    <p:sldId id="1567" r:id="rId47"/>
    <p:sldId id="1568" r:id="rId48"/>
    <p:sldId id="1570" r:id="rId49"/>
    <p:sldId id="1571" r:id="rId50"/>
    <p:sldId id="1572" r:id="rId51"/>
    <p:sldId id="1653" r:id="rId52"/>
    <p:sldId id="1654" r:id="rId53"/>
    <p:sldId id="1649" r:id="rId54"/>
    <p:sldId id="1586" r:id="rId55"/>
    <p:sldId id="1631" r:id="rId56"/>
    <p:sldId id="1632" r:id="rId57"/>
    <p:sldId id="1651" r:id="rId58"/>
    <p:sldId id="1650" r:id="rId59"/>
    <p:sldId id="1656" r:id="rId60"/>
    <p:sldId id="1588" r:id="rId61"/>
    <p:sldId id="1603" r:id="rId62"/>
    <p:sldId id="1652" r:id="rId63"/>
    <p:sldId id="1655" r:id="rId64"/>
    <p:sldId id="1645" r:id="rId65"/>
  </p:sldIdLst>
  <p:sldSz cx="9144000" cy="6858000" type="screen4x3"/>
  <p:notesSz cx="6797675" cy="9874250"/>
  <p:custDataLst>
    <p:tags r:id="rId69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009879F-230C-4AAA-9B60-41FFDFBA99F4}">
          <p14:sldIdLst>
            <p14:sldId id="1642"/>
            <p14:sldId id="1644"/>
          </p14:sldIdLst>
        </p14:section>
        <p14:section name="目录" id="{254DD242-BB95-1648-865B-1B3C5A9AB418}">
          <p14:sldIdLst>
            <p14:sldId id="1643"/>
          </p14:sldIdLst>
        </p14:section>
        <p14:section name="当前就业形势分析 " id="{4CE3E1F9-CC42-724D-874B-2FD27E2048FD}">
          <p14:sldIdLst>
            <p14:sldId id="1590"/>
            <p14:sldId id="1592"/>
            <p14:sldId id="1593"/>
            <p14:sldId id="1606"/>
            <p14:sldId id="1602"/>
            <p14:sldId id="1599"/>
          </p14:sldIdLst>
        </p14:section>
        <p14:section name="iOS系统及开发介绍" id="{60427504-6A71-8E45-88F8-9D2AAA4D2271}">
          <p14:sldIdLst>
            <p14:sldId id="1612"/>
            <p14:sldId id="1613"/>
            <p14:sldId id="1615"/>
            <p14:sldId id="1614"/>
            <p14:sldId id="1628"/>
            <p14:sldId id="1637"/>
            <p14:sldId id="1618"/>
            <p14:sldId id="1621"/>
            <p14:sldId id="1622"/>
            <p14:sldId id="1638"/>
            <p14:sldId id="1641"/>
            <p14:sldId id="1639"/>
            <p14:sldId id="1640"/>
            <p14:sldId id="1629"/>
            <p14:sldId id="1630"/>
          </p14:sldIdLst>
        </p14:section>
        <p14:section name="iOS开发就业方向与前景 " id="{21F180B9-F282-0D43-B25E-A2987D286566}">
          <p14:sldIdLst>
            <p14:sldId id="1646"/>
            <p14:sldId id="1647"/>
            <p14:sldId id="1581"/>
            <p14:sldId id="1578"/>
            <p14:sldId id="1648"/>
            <p14:sldId id="1607"/>
            <p14:sldId id="1579"/>
            <p14:sldId id="1580"/>
            <p14:sldId id="1605"/>
            <p14:sldId id="1583"/>
            <p14:sldId id="1608"/>
            <p14:sldId id="1611"/>
            <p14:sldId id="1657"/>
            <p14:sldId id="1658"/>
            <p14:sldId id="1659"/>
          </p14:sldIdLst>
        </p14:section>
        <p14:section name="移动互联网概况与发展趋势 " id="{8089CA52-E23F-2E4F-8A1E-6354981B6056}">
          <p14:sldIdLst>
            <p14:sldId id="1589"/>
            <p14:sldId id="1553"/>
            <p14:sldId id="1555"/>
            <p14:sldId id="1556"/>
            <p14:sldId id="1565"/>
            <p14:sldId id="1567"/>
            <p14:sldId id="1568"/>
            <p14:sldId id="1570"/>
            <p14:sldId id="1571"/>
            <p14:sldId id="1572"/>
          </p14:sldIdLst>
        </p14:section>
        <p14:section name="鹏途集团教育介绍 " id="{A0066A46-9B69-4441-AF60-50796D140F18}">
          <p14:sldIdLst>
            <p14:sldId id="1653"/>
            <p14:sldId id="1654"/>
            <p14:sldId id="1649"/>
            <p14:sldId id="1586"/>
            <p14:sldId id="1631"/>
            <p14:sldId id="1632"/>
            <p14:sldId id="1651"/>
            <p14:sldId id="1650"/>
            <p14:sldId id="1656"/>
            <p14:sldId id="1588"/>
            <p14:sldId id="1603"/>
            <p14:sldId id="1652"/>
            <p14:sldId id="1655"/>
          </p14:sldIdLst>
        </p14:section>
        <p14:section name="end" id="{834A31FA-81BD-E440-BF8D-67517BD3A9EF}">
          <p14:sldIdLst>
            <p14:sldId id="1645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09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F911"/>
    <a:srgbClr val="D4F911"/>
    <a:srgbClr val="E18D1D"/>
    <a:srgbClr val="F4FF0A"/>
    <a:srgbClr val="ABB912"/>
    <a:srgbClr val="F5B20E"/>
    <a:srgbClr val="36EC64"/>
    <a:srgbClr val="C4E20F"/>
    <a:srgbClr val="FF8000"/>
    <a:srgbClr val="1AC0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9" autoAdjust="0"/>
    <p:restoredTop sz="84041" autoAdjust="0"/>
  </p:normalViewPr>
  <p:slideViewPr>
    <p:cSldViewPr>
      <p:cViewPr>
        <p:scale>
          <a:sx n="87" d="100"/>
          <a:sy n="87" d="100"/>
        </p:scale>
        <p:origin x="-1624" y="-96"/>
      </p:cViewPr>
      <p:guideLst>
        <p:guide orient="horz"/>
        <p:guide pos="5759"/>
      </p:guideLst>
    </p:cSldViewPr>
  </p:slideViewPr>
  <p:outlineViewPr>
    <p:cViewPr>
      <p:scale>
        <a:sx n="33" d="100"/>
        <a:sy n="33" d="100"/>
      </p:scale>
      <p:origin x="0" y="33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>
        <p:scale>
          <a:sx n="77" d="100"/>
          <a:sy n="77" d="100"/>
        </p:scale>
        <p:origin x="-2400" y="-60"/>
      </p:cViewPr>
      <p:guideLst>
        <p:guide orient="horz" pos="3109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notesMaster" Target="notesMasters/notesMaster1.xml"/><Relationship Id="rId67" Type="http://schemas.openxmlformats.org/officeDocument/2006/relationships/handoutMaster" Target="handoutMasters/handoutMaster1.xml"/><Relationship Id="rId68" Type="http://schemas.openxmlformats.org/officeDocument/2006/relationships/printerSettings" Target="printerSettings/printerSettings1.bin"/><Relationship Id="rId69" Type="http://schemas.openxmlformats.org/officeDocument/2006/relationships/tags" Target="tags/tag1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tableStyles" Target="tableStyle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ministrator\Desktop\IOS&#22521;&#35757;&#35774;&#22791;&#36141;&#20080;&#28165;&#21333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543392075932314"/>
          <c:y val="0.135473990164628"/>
          <c:w val="0.938888888888889"/>
          <c:h val="0.637363298337708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3366FF"/>
            </a:solidFill>
          </c:spPr>
          <c:invertIfNegative val="0"/>
          <c:dLbls>
            <c:txPr>
              <a:bodyPr/>
              <a:lstStyle/>
              <a:p>
                <a:pPr>
                  <a:defRPr sz="1400"/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Sheet2!$A$39:$A$48</c:f>
              <c:strCache>
                <c:ptCount val="10"/>
                <c:pt idx="0">
                  <c:v>苹果</c:v>
                </c:pt>
                <c:pt idx="1">
                  <c:v>三星</c:v>
                </c:pt>
                <c:pt idx="2">
                  <c:v>小米</c:v>
                </c:pt>
                <c:pt idx="3">
                  <c:v>华为</c:v>
                </c:pt>
                <c:pt idx="4">
                  <c:v>OPPO</c:v>
                </c:pt>
                <c:pt idx="5">
                  <c:v>步步高</c:v>
                </c:pt>
                <c:pt idx="6">
                  <c:v>联想</c:v>
                </c:pt>
                <c:pt idx="7">
                  <c:v>酷派</c:v>
                </c:pt>
                <c:pt idx="8">
                  <c:v>中兴</c:v>
                </c:pt>
                <c:pt idx="9">
                  <c:v>HTC</c:v>
                </c:pt>
              </c:strCache>
            </c:strRef>
          </c:cat>
          <c:val>
            <c:numRef>
              <c:f>Sheet2!$B$39:$B$48</c:f>
              <c:numCache>
                <c:formatCode>0.0%</c:formatCode>
                <c:ptCount val="10"/>
                <c:pt idx="0">
                  <c:v>0.311</c:v>
                </c:pt>
                <c:pt idx="1">
                  <c:v>0.155</c:v>
                </c:pt>
                <c:pt idx="2">
                  <c:v>0.118</c:v>
                </c:pt>
                <c:pt idx="3">
                  <c:v>0.065</c:v>
                </c:pt>
                <c:pt idx="4">
                  <c:v>0.04</c:v>
                </c:pt>
                <c:pt idx="5">
                  <c:v>0.039</c:v>
                </c:pt>
                <c:pt idx="6">
                  <c:v>0.038</c:v>
                </c:pt>
                <c:pt idx="7">
                  <c:v>0.037</c:v>
                </c:pt>
                <c:pt idx="8">
                  <c:v>0.016</c:v>
                </c:pt>
                <c:pt idx="9">
                  <c:v>0.012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axId val="2080101480"/>
        <c:axId val="2080093880"/>
      </c:barChart>
      <c:catAx>
        <c:axId val="2080101480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sz="1600"/>
            </a:pPr>
            <a:endParaRPr lang="zh-CN"/>
          </a:p>
        </c:txPr>
        <c:crossAx val="2080093880"/>
        <c:crosses val="autoZero"/>
        <c:auto val="1"/>
        <c:lblAlgn val="ctr"/>
        <c:lblOffset val="100"/>
        <c:noMultiLvlLbl val="0"/>
      </c:catAx>
      <c:valAx>
        <c:axId val="2080093880"/>
        <c:scaling>
          <c:orientation val="minMax"/>
        </c:scaling>
        <c:delete val="1"/>
        <c:axPos val="l"/>
        <c:numFmt formatCode="0.0%" sourceLinked="1"/>
        <c:majorTickMark val="none"/>
        <c:minorTickMark val="none"/>
        <c:tickLblPos val="nextTo"/>
        <c:crossAx val="208010148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 bwMode="auto">
          <a:xfrm>
            <a:off x="8" y="3"/>
            <a:ext cx="2945767" cy="493793"/>
          </a:xfrm>
          <a:prstGeom prst="rect">
            <a:avLst/>
          </a:prstGeom>
        </p:spPr>
        <p:txBody>
          <a:bodyPr vert="horz" lIns="93122" tIns="46561" rIns="93122" bIns="46561" rtlCol="0"/>
          <a:lstStyle>
            <a:lvl1pPr algn="l">
              <a:defRPr sz="1200"/>
            </a:lvl1pPr>
          </a:lstStyle>
          <a:p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 bwMode="auto">
          <a:xfrm>
            <a:off x="3850291" y="3"/>
            <a:ext cx="2945767" cy="493793"/>
          </a:xfrm>
          <a:prstGeom prst="rect">
            <a:avLst/>
          </a:prstGeom>
        </p:spPr>
        <p:txBody>
          <a:bodyPr vert="horz" lIns="93122" tIns="46561" rIns="93122" bIns="46561" rtlCol="0"/>
          <a:lstStyle>
            <a:lvl1pPr algn="r">
              <a:defRPr sz="1200"/>
            </a:lvl1pPr>
          </a:lstStyle>
          <a:p>
            <a:fld id="{81359BDE-9715-4E5C-9738-28D0438B1343}" type="datetimeFigureOut">
              <a:rPr lang="zh-CN" altLang="en-US" smtClean="0">
                <a:ea typeface="微软雅黑" pitchFamily="34" charset="-122"/>
              </a:rPr>
              <a:pPr/>
              <a:t>15/5/13</a:t>
            </a:fld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 bwMode="auto">
          <a:xfrm>
            <a:off x="8" y="9378857"/>
            <a:ext cx="2945767" cy="493793"/>
          </a:xfrm>
          <a:prstGeom prst="rect">
            <a:avLst/>
          </a:prstGeom>
        </p:spPr>
        <p:txBody>
          <a:bodyPr vert="horz" lIns="93122" tIns="46561" rIns="93122" bIns="46561" rtlCol="0" anchor="b"/>
          <a:lstStyle>
            <a:lvl1pPr algn="l">
              <a:defRPr sz="1200"/>
            </a:lvl1pPr>
          </a:lstStyle>
          <a:p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 bwMode="auto">
          <a:xfrm>
            <a:off x="3850291" y="9378857"/>
            <a:ext cx="2945767" cy="493793"/>
          </a:xfrm>
          <a:prstGeom prst="rect">
            <a:avLst/>
          </a:prstGeom>
        </p:spPr>
        <p:txBody>
          <a:bodyPr vert="horz" lIns="93122" tIns="46561" rIns="93122" bIns="46561" rtlCol="0" anchor="b"/>
          <a:lstStyle>
            <a:lvl1pPr algn="r">
              <a:defRPr sz="1200"/>
            </a:lvl1pPr>
          </a:lstStyle>
          <a:p>
            <a:fld id="{C81781E6-8EC9-4E5A-BBC1-F69DB78700FC}" type="slidenum">
              <a:rPr lang="zh-CN" altLang="en-US" smtClean="0">
                <a:ea typeface="微软雅黑" pitchFamily="34" charset="-122"/>
              </a:rPr>
              <a:pPr/>
              <a:t>‹#›</a:t>
            </a:fld>
            <a:endParaRPr lang="zh-CN" altLang="en-US" dirty="0"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55507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Header Placeholder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8" y="3"/>
            <a:ext cx="2945767" cy="493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22" tIns="46561" rIns="93122" bIns="46561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ea typeface="微软雅黑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74083" name="Date Placeholder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291" y="3"/>
            <a:ext cx="2945767" cy="493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22" tIns="46561" rIns="93122" bIns="46561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ea typeface="微软雅黑" pitchFamily="34" charset="-122"/>
              </a:defRPr>
            </a:lvl1pPr>
          </a:lstStyle>
          <a:p>
            <a:fld id="{DF9E65B2-A0B4-4242-9432-201E84F17494}" type="datetime1">
              <a:rPr lang="en-US" smtClean="0"/>
              <a:pPr/>
              <a:t>15/5/13</a:t>
            </a:fld>
            <a:endParaRPr lang="en-US" dirty="0"/>
          </a:p>
        </p:txBody>
      </p:sp>
      <p:sp>
        <p:nvSpPr>
          <p:cNvPr id="174084" name="Slide Image Placeholder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928688" y="739775"/>
            <a:ext cx="4940300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sp>
      <p:sp>
        <p:nvSpPr>
          <p:cNvPr id="174085" name="Notes Placeholder 4"/>
          <p:cNvSpPr>
            <a:spLocks noGrp="1" noRot="1" noChangeAspect="1" noChangeArrowheads="1"/>
          </p:cNvSpPr>
          <p:nvPr/>
        </p:nvSpPr>
        <p:spPr bwMode="auto">
          <a:xfrm>
            <a:off x="678800" y="4689431"/>
            <a:ext cx="5438465" cy="4444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122" tIns="46561" rIns="93122" bIns="46561" anchor="ctr"/>
          <a:lstStyle/>
          <a:p>
            <a:pPr eaLnBrk="0" hangingPunct="0">
              <a:spcBef>
                <a:spcPct val="30000"/>
              </a:spcBef>
            </a:pPr>
            <a:r>
              <a:rPr lang="en-US" sz="1200" dirty="0">
                <a:ea typeface="微软雅黑" pitchFamily="34" charset="-122"/>
              </a:rPr>
              <a:t>Click to edit Master text styles</a:t>
            </a:r>
          </a:p>
          <a:p>
            <a:pPr eaLnBrk="0" hangingPunct="0">
              <a:spcBef>
                <a:spcPct val="30000"/>
              </a:spcBef>
            </a:pPr>
            <a:r>
              <a:rPr lang="en-US" sz="1200" dirty="0">
                <a:ea typeface="微软雅黑" pitchFamily="34" charset="-122"/>
              </a:rPr>
              <a:t>Second level</a:t>
            </a:r>
          </a:p>
          <a:p>
            <a:pPr eaLnBrk="0" hangingPunct="0">
              <a:spcBef>
                <a:spcPct val="30000"/>
              </a:spcBef>
            </a:pPr>
            <a:r>
              <a:rPr lang="en-US" sz="1200" dirty="0">
                <a:ea typeface="微软雅黑" pitchFamily="34" charset="-122"/>
              </a:rPr>
              <a:t>Third level</a:t>
            </a:r>
          </a:p>
          <a:p>
            <a:pPr eaLnBrk="0" hangingPunct="0">
              <a:spcBef>
                <a:spcPct val="30000"/>
              </a:spcBef>
            </a:pPr>
            <a:r>
              <a:rPr lang="en-US" sz="1200" dirty="0">
                <a:ea typeface="微软雅黑" pitchFamily="34" charset="-122"/>
              </a:rPr>
              <a:t>Fourth level</a:t>
            </a:r>
          </a:p>
          <a:p>
            <a:pPr eaLnBrk="0" hangingPunct="0">
              <a:spcBef>
                <a:spcPct val="30000"/>
              </a:spcBef>
            </a:pPr>
            <a:r>
              <a:rPr lang="en-US" sz="1200" dirty="0">
                <a:ea typeface="微软雅黑" pitchFamily="34" charset="-122"/>
              </a:rPr>
              <a:t>Fifth level</a:t>
            </a:r>
          </a:p>
        </p:txBody>
      </p:sp>
      <p:sp>
        <p:nvSpPr>
          <p:cNvPr id="174086" name="Footer Placeholder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8" y="9378857"/>
            <a:ext cx="2945767" cy="493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22" tIns="46561" rIns="93122" bIns="46561" numCol="1" anchor="b" anchorCtr="0" compatLnSpc="1">
            <a:prstTxWarp prst="textNoShape">
              <a:avLst/>
            </a:prstTxWarp>
          </a:bodyPr>
          <a:lstStyle>
            <a:lvl1pPr eaLnBrk="0" hangingPunct="0">
              <a:defRPr>
                <a:ea typeface="微软雅黑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74087" name="Slide Number Placeholder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291" y="9378857"/>
            <a:ext cx="2945767" cy="493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22" tIns="46561" rIns="93122" bIns="46561" numCol="1" anchor="b" anchorCtr="0" compatLnSpc="1">
            <a:prstTxWarp prst="textNoShape">
              <a:avLst/>
            </a:prstTxWarp>
          </a:bodyPr>
          <a:lstStyle>
            <a:lvl1pPr eaLnBrk="0" hangingPunct="0">
              <a:defRPr>
                <a:ea typeface="微软雅黑" pitchFamily="34" charset="-122"/>
              </a:defRPr>
            </a:lvl1pPr>
          </a:lstStyle>
          <a:p>
            <a:fld id="{18DA32AE-6F44-4576-B6FE-FE04805D7DE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备注占位符 1"/>
          <p:cNvSpPr>
            <a:spLocks noGrp="1"/>
          </p:cNvSpPr>
          <p:nvPr>
            <p:ph type="body" sz="quarter" idx="3"/>
          </p:nvPr>
        </p:nvSpPr>
        <p:spPr bwMode="auto">
          <a:xfrm>
            <a:off x="680424" y="4691034"/>
            <a:ext cx="5436841" cy="4442531"/>
          </a:xfrm>
          <a:prstGeom prst="rect">
            <a:avLst/>
          </a:prstGeom>
        </p:spPr>
        <p:txBody>
          <a:bodyPr vert="horz" lIns="93122" tIns="46561" rIns="93122" bIns="46561" rtlCol="0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09651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0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itchFamily="34" charset="0"/>
        <a:ea typeface="微软雅黑" pitchFamily="34" charset="-122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itchFamily="34" charset="0"/>
        <a:ea typeface="微软雅黑" pitchFamily="34" charset="-122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itchFamily="34" charset="0"/>
        <a:ea typeface="微软雅黑" pitchFamily="34" charset="-122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itchFamily="34" charset="0"/>
        <a:ea typeface="微软雅黑" pitchFamily="34" charset="-122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itchFamily="34" charset="0"/>
        <a:ea typeface="微软雅黑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2249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8688" y="739775"/>
            <a:ext cx="4940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32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8688" y="739775"/>
            <a:ext cx="4940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33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8688" y="739775"/>
            <a:ext cx="4940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34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8688" y="739775"/>
            <a:ext cx="4940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35</a:t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8688" y="739775"/>
            <a:ext cx="4940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0" i="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</a:rPr>
              <a:t>BAT</a:t>
            </a:r>
            <a:r>
              <a:rPr lang="zh-CN" altLang="en-US" sz="1400" b="0" i="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</a:rPr>
              <a:t>等互联网的</a:t>
            </a:r>
            <a:r>
              <a:rPr lang="en-US" altLang="zh-CN" sz="1400" b="0" i="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</a:rPr>
              <a:t>3</a:t>
            </a:r>
            <a:r>
              <a:rPr lang="zh-CN" altLang="en-US" sz="1400" b="0" i="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</a:rPr>
              <a:t>大巨头公司的用人要求</a:t>
            </a: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36</a:t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8688" y="739775"/>
            <a:ext cx="4940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37</a:t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8688" y="739775"/>
            <a:ext cx="4940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0" i="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接下来我们聊一聊，承载</a:t>
            </a:r>
            <a:r>
              <a:rPr lang="en-US" altLang="zh-CN" sz="1400" b="0" i="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iOS</a:t>
            </a:r>
            <a:r>
              <a:rPr lang="zh-CN" altLang="en-US" sz="1400" b="0" i="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开发这个职业的移动互联网的现状与发展趋势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38</a:t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智能手机现在已经成为每个人的必须消费品了，以前你们一天面对的最多的可能是电脑，但是现在已经被手机取代了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7445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8688" y="739775"/>
            <a:ext cx="4940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0" i="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</a:rPr>
              <a:t>移动互联是年轻人天下，按照现在信息化的发展速度，每一个人并不仅仅是一个简单的消费个体，他可能代表了他的一个生活圈</a:t>
            </a: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40</a:t>
            </a:fld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8688" y="739775"/>
            <a:ext cx="4940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0" i="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移动互联网的发展速度是惊人的，南方城市、北上广深这种一线城市更是如此，这也客观体现了人们对此的需求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41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8688" y="739775"/>
            <a:ext cx="4940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8688" y="739775"/>
            <a:ext cx="4940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0" i="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移动互联网的这种发展深入程度更是超出了我们的想象，上了年纪的爷爷奶奶，叔叔阿姨也会说要玩微信、玩网购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42</a:t>
            </a:fld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8688" y="739775"/>
            <a:ext cx="4940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现在每天使用</a:t>
            </a:r>
            <a:r>
              <a:rPr lang="en-US" altLang="zh-CN" dirty="0" smtClean="0"/>
              <a:t>APP</a:t>
            </a:r>
            <a:r>
              <a:rPr lang="zh-CN" altLang="en-US" dirty="0" smtClean="0"/>
              <a:t>用户已经形成了习惯，离开了他们喜欢的</a:t>
            </a:r>
            <a:r>
              <a:rPr lang="en-US" altLang="zh-CN" dirty="0" smtClean="0"/>
              <a:t>APP</a:t>
            </a:r>
            <a:r>
              <a:rPr lang="zh-CN" altLang="en-US" dirty="0" smtClean="0"/>
              <a:t>，他不是觉得少了一样东西，而是感觉和整个世界失连了，这也体现了用户对</a:t>
            </a:r>
            <a:r>
              <a:rPr lang="en-US" altLang="zh-CN" dirty="0" smtClean="0"/>
              <a:t>APP</a:t>
            </a:r>
            <a:r>
              <a:rPr lang="zh-CN" altLang="en-US" dirty="0" smtClean="0"/>
              <a:t>的黏度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8467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8688" y="739775"/>
            <a:ext cx="4940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0" i="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</a:rPr>
              <a:t>从以前的</a:t>
            </a:r>
            <a:r>
              <a:rPr lang="zh-CN" altLang="en-US" sz="1400" b="0" i="0" dirty="0" smtClean="0">
                <a:solidFill>
                  <a:srgbClr val="FF0000"/>
                </a:solidFill>
                <a:latin typeface="Arial" pitchFamily="34" charset="0"/>
                <a:ea typeface="微软雅黑" pitchFamily="34" charset="-122"/>
              </a:rPr>
              <a:t>社交、通讯</a:t>
            </a:r>
            <a:r>
              <a:rPr lang="zh-CN" altLang="en-US" sz="1400" b="0" i="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</a:rPr>
              <a:t>等最基本的需求，到现在</a:t>
            </a:r>
            <a:r>
              <a:rPr lang="zh-CN" altLang="en-US" sz="1400" b="0" i="0" dirty="0" smtClean="0">
                <a:solidFill>
                  <a:srgbClr val="FF0000"/>
                </a:solidFill>
                <a:latin typeface="Arial" pitchFamily="34" charset="0"/>
                <a:ea typeface="微软雅黑" pitchFamily="34" charset="-122"/>
              </a:rPr>
              <a:t>购物、医疗、视频、游戏、教育、餐饮、交通出行等等的需求，</a:t>
            </a:r>
            <a:r>
              <a:rPr lang="zh-CN" altLang="en-US" sz="1400" b="0" i="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</a:rPr>
              <a:t>这种发展是非常惊人的，也以为着岗位也越来越多元化，需求越来越大</a:t>
            </a: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44</a:t>
            </a:fld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8688" y="739775"/>
            <a:ext cx="4940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0" i="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</a:rPr>
              <a:t>互联网公司在布局本地化生活服务和</a:t>
            </a:r>
            <a:r>
              <a:rPr lang="en-US" altLang="zh-CN" sz="1400" b="0" i="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</a:rPr>
              <a:t>O2O</a:t>
            </a:r>
            <a:r>
              <a:rPr lang="zh-CN" altLang="en-US" sz="1400" b="0" i="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</a:rPr>
              <a:t>时更是离不开移动端的支持</a:t>
            </a: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45</a:t>
            </a:fld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8688" y="739775"/>
            <a:ext cx="4940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0" i="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</a:rPr>
              <a:t>各大传统企业苏宁、国美等等也是积极的布局</a:t>
            </a:r>
            <a:r>
              <a:rPr lang="en-US" altLang="zh-CN" sz="1400" b="0" i="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</a:rPr>
              <a:t>O2O</a:t>
            </a:r>
            <a:r>
              <a:rPr lang="zh-CN" altLang="en-US" sz="1400" b="0" i="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</a:rPr>
              <a:t>，电商从原来的</a:t>
            </a:r>
            <a:r>
              <a:rPr lang="en-US" altLang="zh-CN" sz="1400" b="0" i="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</a:rPr>
              <a:t>PC</a:t>
            </a:r>
            <a:r>
              <a:rPr lang="zh-CN" altLang="en-US" sz="1400" b="0" i="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</a:rPr>
              <a:t>端积极的搬到了手机端，从淘宝、天猫、京东他们的推广模式看出，这种占比更是它们未来的发展方向</a:t>
            </a: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46</a:t>
            </a:fld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8688" y="739775"/>
            <a:ext cx="4940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47</a:t>
            </a:fld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8688" y="739775"/>
            <a:ext cx="4940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0" i="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</a:rPr>
              <a:t>金融类产品近期也是如雨后春笋般的增长，各种宝宝类产品层出不穷</a:t>
            </a: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48</a:t>
            </a:fld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8688" y="739775"/>
            <a:ext cx="4940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51</a:t>
            </a:fld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8688" y="739775"/>
            <a:ext cx="4940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0" i="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</a:rPr>
              <a:t>1</a:t>
            </a:r>
            <a:r>
              <a:rPr lang="zh-CN" altLang="en-US" sz="1400" b="0" i="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</a:rPr>
              <a:t>：边教学边做企业的真实项目，拒绝只教理论知识不动手做项目</a:t>
            </a:r>
            <a:endParaRPr lang="en-US" altLang="zh-CN" sz="1400" b="0" i="0" dirty="0" smtClean="0">
              <a:solidFill>
                <a:schemeClr val="tx1"/>
              </a:solidFill>
              <a:latin typeface="Arial" pitchFamily="34" charset="0"/>
              <a:ea typeface="微软雅黑" pitchFamily="34" charset="-122"/>
            </a:endParaRPr>
          </a:p>
          <a:p>
            <a:pPr marL="0" marR="0" lvl="1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400" b="0" i="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</a:rPr>
              <a:t>2</a:t>
            </a:r>
            <a:r>
              <a:rPr lang="zh-CN" altLang="en-US" sz="1400" b="0" i="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</a:rPr>
              <a:t>：你</a:t>
            </a:r>
            <a:r>
              <a:rPr kumimoji="1" lang="zh-CN" altLang="en-US" dirty="0" smtClean="0"/>
              <a:t>可以没有任何的计算机和编程基础，</a:t>
            </a:r>
            <a:r>
              <a:rPr kumimoji="1" lang="zh-CN" altLang="en-US" dirty="0" smtClean="0"/>
              <a:t>只要</a:t>
            </a:r>
            <a:r>
              <a:rPr kumimoji="1" lang="zh-CN" altLang="en-US" dirty="0" smtClean="0"/>
              <a:t>踏实肯干，肯努力，肯付出</a:t>
            </a:r>
            <a:endParaRPr kumimoji="1" lang="en-US" altLang="zh-CN" dirty="0" smtClean="0"/>
          </a:p>
          <a:p>
            <a:pPr marL="0" marR="0" lvl="1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zh-CN" dirty="0" smtClean="0"/>
              <a:t>3</a:t>
            </a:r>
            <a:r>
              <a:rPr kumimoji="1" lang="zh-CN" altLang="en-US" dirty="0" smtClean="0"/>
              <a:t>：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微软雅黑" pitchFamily="34" charset="-122"/>
                <a:cs typeface="+mn-cs"/>
              </a:rPr>
              <a:t>4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微软雅黑" pitchFamily="34" charset="-122"/>
                <a:cs typeface="+mn-cs"/>
              </a:rPr>
              <a:t>个月</a:t>
            </a:r>
            <a:r>
              <a:rPr lang="zh-CN" altLang="en-US" sz="14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微软雅黑" pitchFamily="34" charset="-122"/>
                <a:cs typeface="+mn-cs"/>
              </a:rPr>
              <a:t>的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微软雅黑" pitchFamily="34" charset="-122"/>
                <a:cs typeface="+mn-cs"/>
              </a:rPr>
              <a:t>全日制脱产</a:t>
            </a:r>
            <a:r>
              <a:rPr lang="zh-CN" altLang="en-US" sz="14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微软雅黑" pitchFamily="34" charset="-122"/>
                <a:cs typeface="+mn-cs"/>
              </a:rPr>
              <a:t>培养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微软雅黑" pitchFamily="34" charset="-122"/>
                <a:cs typeface="+mn-cs"/>
              </a:rPr>
              <a:t>，每周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微软雅黑" pitchFamily="34" charset="-122"/>
                <a:cs typeface="+mn-cs"/>
              </a:rPr>
              <a:t>5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微软雅黑" pitchFamily="34" charset="-122"/>
                <a:cs typeface="+mn-cs"/>
              </a:rPr>
              <a:t>天上课，早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微软雅黑" pitchFamily="34" charset="-122"/>
                <a:cs typeface="+mn-cs"/>
              </a:rPr>
              <a:t>9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微软雅黑" pitchFamily="34" charset="-122"/>
                <a:cs typeface="+mn-cs"/>
              </a:rPr>
              <a:t>：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微软雅黑" pitchFamily="34" charset="-122"/>
                <a:cs typeface="+mn-cs"/>
              </a:rPr>
              <a:t>00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微软雅黑" pitchFamily="34" charset="-122"/>
                <a:cs typeface="+mn-cs"/>
              </a:rPr>
              <a:t>－晚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微软雅黑" pitchFamily="34" charset="-122"/>
                <a:cs typeface="+mn-cs"/>
              </a:rPr>
              <a:t> 20</a:t>
            </a:r>
            <a:r>
              <a:rPr lang="zh-CN" altLang="zh-CN" sz="14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微软雅黑" pitchFamily="34" charset="-122"/>
                <a:cs typeface="+mn-cs"/>
              </a:rPr>
              <a:t>：</a:t>
            </a:r>
            <a:r>
              <a:rPr lang="en-US" altLang="zh-CN" sz="14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微软雅黑" pitchFamily="34" charset="-122"/>
                <a:cs typeface="+mn-cs"/>
              </a:rPr>
              <a:t>30</a:t>
            </a:r>
            <a:r>
              <a:rPr lang="zh-CN" altLang="zh-CN" dirty="0" smtClean="0">
                <a:effectLst/>
              </a:rPr>
              <a:t> </a:t>
            </a:r>
            <a:endParaRPr lang="en-US" altLang="zh-CN" dirty="0" smtClean="0">
              <a:effectLst/>
            </a:endParaRPr>
          </a:p>
          <a:p>
            <a:pPr marL="0" marR="0" lvl="1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zh-CN" dirty="0" smtClean="0"/>
              <a:t>4</a:t>
            </a:r>
            <a:r>
              <a:rPr kumimoji="1" lang="zh-CN" altLang="en-US" dirty="0" smtClean="0"/>
              <a:t>：超过</a:t>
            </a:r>
            <a:r>
              <a:rPr kumimoji="1" lang="en-US" altLang="zh-CN" dirty="0" smtClean="0"/>
              <a:t>1000</a:t>
            </a:r>
            <a:r>
              <a:rPr kumimoji="1" lang="zh-CN" altLang="en-US" dirty="0" smtClean="0"/>
              <a:t>家合作企业，保障高薪就业</a:t>
            </a:r>
            <a:endParaRPr kumimoji="1" lang="en-US" altLang="zh-CN" dirty="0" smtClean="0"/>
          </a:p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52</a:t>
            </a:fld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400" kern="120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rPr>
              <a:t>1</a:t>
            </a:r>
            <a:r>
              <a:rPr lang="zh-CN" altLang="en-US" sz="1400" kern="120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rPr>
              <a:t>：</a:t>
            </a:r>
            <a:r>
              <a:rPr lang="zh-CN" altLang="en-US" sz="1400" kern="120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rPr>
              <a:t>培养学员的软件编程能力和软件编程思想</a:t>
            </a:r>
          </a:p>
          <a:p>
            <a:r>
              <a:rPr lang="en-US" altLang="zh-CN" sz="1400" kern="120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rPr>
              <a:t>2</a:t>
            </a:r>
            <a:r>
              <a:rPr lang="zh-CN" altLang="en-US" sz="1400" kern="120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rPr>
              <a:t>：</a:t>
            </a:r>
            <a:r>
              <a:rPr lang="zh-CN" altLang="en-US" sz="1400" kern="120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rPr>
              <a:t>使学员具有独立开发</a:t>
            </a:r>
            <a:r>
              <a:rPr lang="en-US" altLang="zh-CN" sz="1400" kern="120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rPr>
              <a:t>iOS</a:t>
            </a:r>
            <a:r>
              <a:rPr lang="zh-CN" altLang="en-US" sz="1400" kern="120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rPr>
              <a:t>应用软件的能力</a:t>
            </a:r>
            <a:endParaRPr lang="en-US" altLang="zh-CN" sz="1400" kern="1200" dirty="0" smtClean="0">
              <a:solidFill>
                <a:schemeClr val="tx1"/>
              </a:solidFill>
              <a:latin typeface="Arial" pitchFamily="34" charset="0"/>
              <a:ea typeface="微软雅黑" pitchFamily="34" charset="-122"/>
              <a:cs typeface="+mn-cs"/>
            </a:endParaRPr>
          </a:p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400" kern="120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rPr>
              <a:t>3</a:t>
            </a:r>
            <a:r>
              <a:rPr lang="zh-CN" altLang="en-US" sz="1400" kern="120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rPr>
              <a:t>：提升学员创新、实战经验能力，让学员拥有自己独立研发的几款产品</a:t>
            </a:r>
          </a:p>
          <a:p>
            <a:r>
              <a:rPr lang="zh-CN" altLang="zh-CN" sz="1400" kern="120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rPr>
              <a:t>4</a:t>
            </a:r>
            <a:r>
              <a:rPr lang="zh-CN" altLang="en-US" sz="1400" kern="120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rPr>
              <a:t>：</a:t>
            </a:r>
            <a:r>
              <a:rPr lang="zh-CN" altLang="en-US" sz="1400" kern="120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rPr>
              <a:t>培养学员的</a:t>
            </a:r>
            <a:r>
              <a:rPr lang="zh-CN" altLang="en-US" sz="1400" kern="120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rPr>
              <a:t>职业素养</a:t>
            </a:r>
            <a:r>
              <a:rPr lang="zh-CN" altLang="en-US" sz="1400" kern="120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rPr>
              <a:t>、项目管理知识</a:t>
            </a:r>
            <a:r>
              <a:rPr lang="zh-CN" altLang="en-US" sz="1400" kern="120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rPr>
              <a:t>及</a:t>
            </a:r>
            <a:r>
              <a:rPr lang="zh-CN" altLang="en-US" sz="1400" kern="120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rPr>
              <a:t>业务</a:t>
            </a:r>
            <a:r>
              <a:rPr lang="zh-CN" altLang="en-US" sz="1400" kern="120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rPr>
              <a:t>方面</a:t>
            </a:r>
            <a:r>
              <a:rPr lang="zh-CN" altLang="en-US" sz="1400" kern="120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rPr>
              <a:t>知识</a:t>
            </a:r>
          </a:p>
          <a:p>
            <a:r>
              <a:rPr lang="en-US" altLang="zh-CN" sz="1400" kern="120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rPr>
              <a:t>5</a:t>
            </a:r>
            <a:r>
              <a:rPr lang="zh-CN" altLang="en-US" sz="1400" kern="120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rPr>
              <a:t>：</a:t>
            </a:r>
            <a:r>
              <a:rPr lang="zh-CN" altLang="en-US" sz="1400" kern="120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rPr>
              <a:t>对</a:t>
            </a:r>
            <a:r>
              <a:rPr lang="en-US" altLang="zh-CN" sz="1400" kern="120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rPr>
              <a:t>4</a:t>
            </a:r>
            <a:r>
              <a:rPr lang="zh-CN" altLang="en-US" sz="1400" kern="1200" dirty="0" smtClean="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+mn-cs"/>
              </a:rPr>
              <a:t>个月的学习成果总结，通过答辩锻炼表达能力和应试能力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677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8688" y="739775"/>
            <a:ext cx="4940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越来越多的传统企业向互联网转型，移动端是必不可少的部分，岗位的需求也是</a:t>
            </a:r>
            <a:r>
              <a:rPr kumimoji="1" lang="zh-CN" altLang="en-US" smtClean="0"/>
              <a:t>越来越大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1524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严谨的课程体系，教学知识一环扣一环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7376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8688" y="739775"/>
            <a:ext cx="4940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55</a:t>
            </a:fld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8688" y="739775"/>
            <a:ext cx="4940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56</a:t>
            </a:fld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8688" y="739775"/>
            <a:ext cx="4940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57</a:t>
            </a:fld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8688" y="739775"/>
            <a:ext cx="4940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58</a:t>
            </a:fld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8688" y="739775"/>
            <a:ext cx="4940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59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8688" y="739775"/>
            <a:ext cx="4940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黑莓和</a:t>
            </a:r>
            <a:r>
              <a:rPr kumimoji="1" lang="en-US" altLang="zh-CN" dirty="0" smtClean="0"/>
              <a:t>windows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phone</a:t>
            </a:r>
            <a:r>
              <a:rPr kumimoji="1" lang="zh-CN" altLang="en-US" dirty="0" smtClean="0"/>
              <a:t>基本上可以忽略了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443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8688" y="739775"/>
            <a:ext cx="4940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26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8688" y="739775"/>
            <a:ext cx="4940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27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8688" y="739775"/>
            <a:ext cx="4940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平台好（硬件平台，软件平台）、高端，</a:t>
            </a:r>
            <a:r>
              <a:rPr kumimoji="1" lang="en-US" altLang="zh-CN" dirty="0" err="1" smtClean="0"/>
              <a:t>AppStore</a:t>
            </a:r>
            <a:r>
              <a:rPr kumimoji="1" lang="zh-CN" altLang="en-US" dirty="0" smtClean="0"/>
              <a:t>应用数量达</a:t>
            </a:r>
            <a:r>
              <a:rPr kumimoji="1" lang="en-US" altLang="zh-CN" dirty="0" smtClean="0"/>
              <a:t>90</a:t>
            </a:r>
            <a:r>
              <a:rPr kumimoji="1" lang="zh-CN" altLang="en-US" dirty="0" smtClean="0"/>
              <a:t>万，下载次数达</a:t>
            </a:r>
            <a:r>
              <a:rPr kumimoji="1" lang="en-US" altLang="zh-CN" dirty="0" smtClean="0"/>
              <a:t>500</a:t>
            </a:r>
            <a:r>
              <a:rPr kumimoji="1" lang="zh-CN" altLang="en-US" dirty="0" smtClean="0"/>
              <a:t>亿，这是跟</a:t>
            </a:r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的对比，如果跟别的开发平台对比的话，那</a:t>
            </a:r>
            <a:r>
              <a:rPr kumimoji="1" lang="en-US" altLang="zh-CN" dirty="0" smtClean="0"/>
              <a:t>iOS</a:t>
            </a:r>
            <a:r>
              <a:rPr kumimoji="1" lang="zh-CN" altLang="en-US" dirty="0" smtClean="0"/>
              <a:t>开发就是起点较高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2A8ECF-465B-C647-9A13-AE974EED6740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881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8688" y="739775"/>
            <a:ext cx="4940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29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8688" y="739775"/>
            <a:ext cx="4940300" cy="37052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0" i="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相对于别的开发岗位来讲，</a:t>
            </a:r>
            <a:r>
              <a:rPr lang="zh-CN" altLang="en-US" sz="1400" b="0" i="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培养成本较高，</a:t>
            </a:r>
            <a:r>
              <a:rPr lang="zh-CN" altLang="en-US" sz="1400" b="0" i="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在中国的起步较晚，人才较为稀缺</a:t>
            </a:r>
            <a:endParaRPr lang="zh-CN" altLang="en-US" sz="1400" b="0" i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A32AE-6F44-4576-B6FE-FE04805D7DE7}" type="slidenum">
              <a:rPr lang="en-US" smtClean="0"/>
              <a:pPr/>
              <a:t>31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63" y="2131093"/>
            <a:ext cx="7772281" cy="1469003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723" y="3886575"/>
            <a:ext cx="6400561" cy="175230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635453"/>
      </p:ext>
    </p:extLst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842" y="275343"/>
            <a:ext cx="8230316" cy="1142735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6842" y="1599514"/>
            <a:ext cx="8230316" cy="45263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757905"/>
      </p:ext>
    </p:extLst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584" y="275343"/>
            <a:ext cx="2057579" cy="5850547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6844" y="275343"/>
            <a:ext cx="6058228" cy="585054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519610"/>
      </p:ext>
    </p:extLst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" y="3866924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" y="4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8" y="5052550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15/5/13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8D1B39-8137-49E7-B203-092BA4BEFCE5}" type="slidenum">
              <a:rPr lang="zh-CN" altLang="en-US" smtClean="0"/>
              <a:pPr>
                <a:defRPr/>
              </a:pPr>
              <a:t>‹#›</a:t>
            </a:fld>
            <a:endParaRPr lang="en-US" sz="18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6" y="3132293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15/5/13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" y="3866924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" y="4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8" y="2172648"/>
            <a:ext cx="5966666" cy="2423347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41" y="4607514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15/5/13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0DB53-D7D3-4DB6-A29F-40217B92EC8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15/5/13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0DB53-D7D3-4DB6-A29F-40217B92EC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3002" y="731519"/>
            <a:ext cx="3346704" cy="347472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4" y="731520"/>
            <a:ext cx="3346704" cy="347472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2" y="731524"/>
            <a:ext cx="3346704" cy="639763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9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4"/>
            <a:ext cx="3346704" cy="639763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15/5/13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0DB53-D7D3-4DB6-A29F-40217B92EC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15/5/13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0DB53-D7D3-4DB6-A29F-40217B92EC8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15/5/13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0DB53-D7D3-4DB6-A29F-40217B92EC8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100" y="2209802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20" y="731523"/>
            <a:ext cx="4017085" cy="4894731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6"/>
            <a:ext cx="3388660" cy="21395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15/5/13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0DB53-D7D3-4DB6-A29F-40217B92EC8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596636" y="251825"/>
            <a:ext cx="5954475" cy="516377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单击此处编标题辑母版标题样式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489" y="1046121"/>
            <a:ext cx="8280672" cy="5079771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7366061"/>
      </p:ext>
    </p:extLst>
  </p:cSld>
  <p:clrMapOvr>
    <a:masterClrMapping/>
  </p:clrMapOvr>
  <p:transition xmlns:p14="http://schemas.microsoft.com/office/powerpoint/2010/main"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" y="3866924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" y="4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7" y="1143001"/>
            <a:ext cx="4114800" cy="3127807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90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15/5/13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0DB53-D7D3-4DB6-A29F-40217B92EC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3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15/5/13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0DB53-D7D3-4DB6-A29F-40217B92EC8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61" y="376519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8" y="731521"/>
            <a:ext cx="4829287" cy="489472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15/5/13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0DB53-D7D3-4DB6-A29F-40217B92EC8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25666" y="49213"/>
            <a:ext cx="6838950" cy="96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2" tIns="45711" rIns="91422" bIns="4571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 smtClean="0">
                <a:sym typeface="Arial" pitchFamily="34" charset="0"/>
              </a:rPr>
              <a:t>单击此处编辑母版标题样式</a:t>
            </a:r>
          </a:p>
        </p:txBody>
      </p:sp>
      <p:sp>
        <p:nvSpPr>
          <p:cNvPr id="4" name="Slide Number Placeholder 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60432" y="6597352"/>
            <a:ext cx="792088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>
            <a:lvl1pPr algn="ctr" eaLnBrk="0" hangingPunct="0">
              <a:defRPr sz="1200" b="1">
                <a:solidFill>
                  <a:srgbClr val="1D629B"/>
                </a:solidFill>
                <a:latin typeface="微软雅黑" pitchFamily="34" charset="-122"/>
                <a:ea typeface="微软雅黑" pitchFamily="34" charset="-122"/>
                <a:sym typeface="黑体" pitchFamily="2" charset="-122"/>
              </a:defRPr>
            </a:lvl1pPr>
          </a:lstStyle>
          <a:p>
            <a:fld id="{BF10DB53-D7D3-4DB6-A29F-40217B92EC8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25666" y="49213"/>
            <a:ext cx="6838950" cy="96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2" tIns="45711" rIns="91422" bIns="4571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 smtClean="0">
                <a:sym typeface="Arial" pitchFamily="34" charset="0"/>
              </a:rPr>
              <a:t>单击此处编辑母版标题样式</a:t>
            </a:r>
          </a:p>
        </p:txBody>
      </p:sp>
      <p:sp>
        <p:nvSpPr>
          <p:cNvPr id="4" name="Slide Number Placeholder 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60432" y="6597352"/>
            <a:ext cx="792088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>
            <a:lvl1pPr algn="ctr" eaLnBrk="0" hangingPunct="0">
              <a:defRPr sz="1200" b="1">
                <a:solidFill>
                  <a:srgbClr val="1D629B"/>
                </a:solidFill>
                <a:latin typeface="微软雅黑" pitchFamily="34" charset="-122"/>
                <a:ea typeface="微软雅黑" pitchFamily="34" charset="-122"/>
                <a:sym typeface="黑体" pitchFamily="2" charset="-122"/>
              </a:defRPr>
            </a:lvl1pPr>
          </a:lstStyle>
          <a:p>
            <a:fld id="{BF10DB53-D7D3-4DB6-A29F-40217B92EC8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995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05963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自定义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/>
          <p:nvPr userDrawn="1"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7"/>
          <p:cNvSpPr/>
          <p:nvPr userDrawn="1"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8"/>
          <p:cNvSpPr/>
          <p:nvPr userDrawn="1"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9"/>
          <p:cNvSpPr/>
          <p:nvPr userDrawn="1"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899593" y="188640"/>
            <a:ext cx="7848872" cy="710952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idx="1"/>
          </p:nvPr>
        </p:nvSpPr>
        <p:spPr>
          <a:xfrm>
            <a:off x="683568" y="1484784"/>
            <a:ext cx="7920880" cy="4392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2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 eaLnBrk="1" latinLnBrk="0" hangingPunct="1"/>
            <a:fld id="{74CBEAF9-9E58-4CC8-A6FF-6DD8A58DEEA4}" type="datetimeFigureOut">
              <a:rPr lang="en-US" smtClean="0"/>
              <a:pPr algn="l" eaLnBrk="1" latinLnBrk="0" hangingPunct="1"/>
              <a:t>15/5/13</a:t>
            </a:fld>
            <a:endParaRPr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2" y="6172202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r" eaLnBrk="1" latinLnBrk="0" hangingPunct="1"/>
            <a:endParaRPr kumimoji="0"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2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F10DB53-D7D3-4DB6-A29F-40217B92EC8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3" descr="C:\Users\zhangzihuiya\Desktop\1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"/>
          <a:stretch/>
        </p:blipFill>
        <p:spPr bwMode="auto">
          <a:xfrm>
            <a:off x="0" y="-27384"/>
            <a:ext cx="9144000" cy="1080120"/>
          </a:xfrm>
          <a:prstGeom prst="rect">
            <a:avLst/>
          </a:prstGeom>
          <a:solidFill>
            <a:srgbClr val="99CCFF">
              <a:alpha val="0"/>
            </a:srgbClr>
          </a:solidFill>
          <a:ln w="9525">
            <a:noFill/>
            <a:miter lim="800000"/>
            <a:headEnd/>
            <a:tailEnd/>
          </a:ln>
          <a:extLst/>
        </p:spPr>
      </p:pic>
      <p:cxnSp>
        <p:nvCxnSpPr>
          <p:cNvPr id="25" name="直接连接符 11"/>
          <p:cNvCxnSpPr/>
          <p:nvPr userDrawn="1"/>
        </p:nvCxnSpPr>
        <p:spPr>
          <a:xfrm>
            <a:off x="-36511" y="1124744"/>
            <a:ext cx="9235440" cy="0"/>
          </a:xfrm>
          <a:prstGeom prst="line">
            <a:avLst/>
          </a:prstGeom>
          <a:ln w="57150">
            <a:solidFill>
              <a:srgbClr val="5FAD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84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839" y="4407012"/>
            <a:ext cx="7772281" cy="1362369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839" y="2906181"/>
            <a:ext cx="7772281" cy="150083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33276979"/>
      </p:ext>
    </p:extLst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842" y="275343"/>
            <a:ext cx="8230316" cy="1142735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6844" y="1599514"/>
            <a:ext cx="4057903" cy="452637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260" y="1599514"/>
            <a:ext cx="4057903" cy="452637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143064"/>
      </p:ext>
    </p:extLst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842" y="275343"/>
            <a:ext cx="8230316" cy="114273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6848" y="1535854"/>
            <a:ext cx="4040011" cy="639804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6848" y="2175660"/>
            <a:ext cx="4040011" cy="3950233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4768" y="1535854"/>
            <a:ext cx="4042397" cy="639804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4768" y="2175660"/>
            <a:ext cx="4042397" cy="3950233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637479"/>
      </p:ext>
    </p:extLst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842" y="275343"/>
            <a:ext cx="8230316" cy="1142735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399067"/>
      </p:ext>
    </p:extLst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2585534"/>
      </p:ext>
    </p:extLst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846" y="273753"/>
            <a:ext cx="3008240" cy="1161833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4824" y="273753"/>
            <a:ext cx="5112338" cy="5852139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6846" y="1435585"/>
            <a:ext cx="3008240" cy="469030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15374226"/>
      </p:ext>
    </p:extLst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778" y="4800125"/>
            <a:ext cx="5485684" cy="566593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778" y="612752"/>
            <a:ext cx="5485684" cy="41141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778" y="5366718"/>
            <a:ext cx="5485684" cy="80532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76469126"/>
      </p:ext>
    </p:extLst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7.xml"/><Relationship Id="rId17" Type="http://schemas.openxmlformats.org/officeDocument/2006/relationships/theme" Target="../theme/theme2.xml"/><Relationship Id="rId18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矩形 18"/>
          <p:cNvSpPr>
            <a:spLocks noChangeArrowheads="1"/>
          </p:cNvSpPr>
          <p:nvPr userDrawn="1"/>
        </p:nvSpPr>
        <p:spPr bwMode="auto">
          <a:xfrm>
            <a:off x="6880070" y="6581073"/>
            <a:ext cx="2263933" cy="276931"/>
          </a:xfrm>
          <a:prstGeom prst="rect">
            <a:avLst/>
          </a:prstGeom>
          <a:solidFill>
            <a:srgbClr val="E18D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E18D1D"/>
              </a:solidFill>
              <a:ea typeface="微软雅黑" charset="0"/>
              <a:cs typeface="微软雅黑" charset="0"/>
            </a:endParaRPr>
          </a:p>
        </p:txBody>
      </p:sp>
      <p:pic>
        <p:nvPicPr>
          <p:cNvPr id="1027" name="图片 2" descr="logo（透明底）.pn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16632"/>
            <a:ext cx="1597889" cy="748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矩形 17"/>
          <p:cNvSpPr>
            <a:spLocks noChangeArrowheads="1"/>
          </p:cNvSpPr>
          <p:nvPr userDrawn="1"/>
        </p:nvSpPr>
        <p:spPr bwMode="auto">
          <a:xfrm>
            <a:off x="4" y="6509450"/>
            <a:ext cx="7148447" cy="348551"/>
          </a:xfrm>
          <a:prstGeom prst="rect">
            <a:avLst/>
          </a:prstGeom>
          <a:solidFill>
            <a:srgbClr val="00C0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0" tIns="46990" rIns="90170" bIns="46990" anchor="ctr"/>
          <a:lstStyle/>
          <a:p>
            <a:endParaRPr lang="zh-CN" altLang="en-US">
              <a:solidFill>
                <a:srgbClr val="FFFFFF"/>
              </a:solidFill>
              <a:ea typeface="微软雅黑" charset="0"/>
              <a:cs typeface="微软雅黑" charset="0"/>
            </a:endParaRPr>
          </a:p>
        </p:txBody>
      </p:sp>
      <p:sp>
        <p:nvSpPr>
          <p:cNvPr id="1029" name="TextBox 19"/>
          <p:cNvSpPr txBox="1">
            <a:spLocks noChangeArrowheads="1"/>
          </p:cNvSpPr>
          <p:nvPr userDrawn="1"/>
        </p:nvSpPr>
        <p:spPr bwMode="auto">
          <a:xfrm>
            <a:off x="7308304" y="6550223"/>
            <a:ext cx="161027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bg1"/>
                </a:solidFill>
                <a:latin typeface="黑体" charset="0"/>
                <a:ea typeface="黑体" charset="0"/>
                <a:cs typeface="黑体" charset="0"/>
              </a:rPr>
              <a:t>广州鹏途教育集团</a:t>
            </a:r>
          </a:p>
        </p:txBody>
      </p:sp>
      <p:sp>
        <p:nvSpPr>
          <p:cNvPr id="1030" name="流程图: 库存数据 5"/>
          <p:cNvSpPr>
            <a:spLocks noChangeArrowheads="1"/>
          </p:cNvSpPr>
          <p:nvPr userDrawn="1"/>
        </p:nvSpPr>
        <p:spPr bwMode="auto">
          <a:xfrm>
            <a:off x="243334" y="253059"/>
            <a:ext cx="920841" cy="577733"/>
          </a:xfrm>
          <a:custGeom>
            <a:avLst/>
            <a:gdLst>
              <a:gd name="T0" fmla="*/ 2147483647 w 8100"/>
              <a:gd name="T1" fmla="*/ 2147483647 h 10000"/>
              <a:gd name="T2" fmla="*/ 2147483647 w 8100"/>
              <a:gd name="T3" fmla="*/ 0 h 10000"/>
              <a:gd name="T4" fmla="*/ 2147483647 w 8100"/>
              <a:gd name="T5" fmla="*/ 2147483647 h 10000"/>
              <a:gd name="T6" fmla="*/ 2147483647 w 8100"/>
              <a:gd name="T7" fmla="*/ 2147483647 h 10000"/>
              <a:gd name="T8" fmla="*/ 2147483647 w 8100"/>
              <a:gd name="T9" fmla="*/ 2147483647 h 10000"/>
              <a:gd name="T10" fmla="*/ 2147483647 w 8100"/>
              <a:gd name="T11" fmla="*/ 2147483647 h 10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8100"/>
              <a:gd name="T19" fmla="*/ 0 h 10000"/>
              <a:gd name="T20" fmla="*/ 8100 w 8100"/>
              <a:gd name="T21" fmla="*/ 10000 h 100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8100" h="10000">
                <a:moveTo>
                  <a:pt x="15" y="49"/>
                </a:moveTo>
                <a:lnTo>
                  <a:pt x="8100" y="0"/>
                </a:lnTo>
                <a:cubicBezTo>
                  <a:pt x="6995" y="0"/>
                  <a:pt x="6100" y="2239"/>
                  <a:pt x="6100" y="5000"/>
                </a:cubicBezTo>
                <a:cubicBezTo>
                  <a:pt x="6100" y="7761"/>
                  <a:pt x="6995" y="10000"/>
                  <a:pt x="8100" y="10000"/>
                </a:cubicBezTo>
                <a:lnTo>
                  <a:pt x="15" y="10000"/>
                </a:lnTo>
                <a:cubicBezTo>
                  <a:pt x="5" y="3277"/>
                  <a:pt x="-11" y="5969"/>
                  <a:pt x="15" y="49"/>
                </a:cubicBezTo>
                <a:close/>
              </a:path>
            </a:pathLst>
          </a:custGeom>
          <a:solidFill>
            <a:srgbClr val="00C0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0" tIns="46990" rIns="90170" bIns="46990" anchor="ctr"/>
          <a:lstStyle/>
          <a:p>
            <a:endParaRPr lang="zh-CN" altLang="en-US" dirty="0"/>
          </a:p>
        </p:txBody>
      </p:sp>
      <p:sp>
        <p:nvSpPr>
          <p:cNvPr id="1031" name="空心弧 14"/>
          <p:cNvSpPr>
            <a:spLocks noChangeArrowheads="1"/>
          </p:cNvSpPr>
          <p:nvPr userDrawn="1"/>
        </p:nvSpPr>
        <p:spPr bwMode="auto">
          <a:xfrm>
            <a:off x="971600" y="254653"/>
            <a:ext cx="565200" cy="563411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39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345" y="20495"/>
                </a:moveTo>
                <a:cubicBezTo>
                  <a:pt x="5167" y="20252"/>
                  <a:pt x="1094" y="15983"/>
                  <a:pt x="1094" y="10800"/>
                </a:cubicBezTo>
                <a:cubicBezTo>
                  <a:pt x="1094" y="5439"/>
                  <a:pt x="5439" y="1094"/>
                  <a:pt x="10800" y="1094"/>
                </a:cubicBezTo>
                <a:cubicBezTo>
                  <a:pt x="16160" y="1094"/>
                  <a:pt x="20506" y="5439"/>
                  <a:pt x="20506" y="10800"/>
                </a:cubicBezTo>
                <a:cubicBezTo>
                  <a:pt x="20506" y="15983"/>
                  <a:pt x="16432" y="20252"/>
                  <a:pt x="11254" y="20495"/>
                </a:cubicBezTo>
                <a:lnTo>
                  <a:pt x="11306" y="21588"/>
                </a:lnTo>
                <a:cubicBezTo>
                  <a:pt x="17067" y="21317"/>
                  <a:pt x="21600" y="16567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-1" y="16567"/>
                  <a:pt x="4532" y="21317"/>
                  <a:pt x="10293" y="21588"/>
                </a:cubicBezTo>
                <a:lnTo>
                  <a:pt x="10345" y="20495"/>
                </a:lnTo>
                <a:close/>
              </a:path>
            </a:pathLst>
          </a:custGeom>
          <a:solidFill>
            <a:srgbClr val="00C0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0" tIns="46990" rIns="90170" bIns="46990" anchor="ctr"/>
          <a:lstStyle/>
          <a:p>
            <a:endParaRPr lang="zh-CN" altLang="en-US" dirty="0"/>
          </a:p>
        </p:txBody>
      </p:sp>
      <p:sp>
        <p:nvSpPr>
          <p:cNvPr id="1032" name="空心弧 15"/>
          <p:cNvSpPr>
            <a:spLocks noChangeArrowheads="1"/>
          </p:cNvSpPr>
          <p:nvPr userDrawn="1"/>
        </p:nvSpPr>
        <p:spPr bwMode="auto">
          <a:xfrm>
            <a:off x="1043608" y="332656"/>
            <a:ext cx="414000" cy="413804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004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9104" y="20512"/>
                </a:moveTo>
                <a:cubicBezTo>
                  <a:pt x="4384" y="19688"/>
                  <a:pt x="941" y="15590"/>
                  <a:pt x="941" y="10800"/>
                </a:cubicBezTo>
                <a:cubicBezTo>
                  <a:pt x="941" y="5355"/>
                  <a:pt x="5355" y="941"/>
                  <a:pt x="10800" y="941"/>
                </a:cubicBezTo>
                <a:cubicBezTo>
                  <a:pt x="16244" y="941"/>
                  <a:pt x="20659" y="5355"/>
                  <a:pt x="20659" y="10800"/>
                </a:cubicBezTo>
                <a:cubicBezTo>
                  <a:pt x="20659" y="15590"/>
                  <a:pt x="17215" y="19688"/>
                  <a:pt x="12495" y="20512"/>
                </a:cubicBezTo>
                <a:lnTo>
                  <a:pt x="12657" y="21439"/>
                </a:lnTo>
                <a:cubicBezTo>
                  <a:pt x="17827" y="20536"/>
                  <a:pt x="21600" y="16048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-1" y="16048"/>
                  <a:pt x="3772" y="20536"/>
                  <a:pt x="8942" y="21439"/>
                </a:cubicBezTo>
                <a:lnTo>
                  <a:pt x="9104" y="20512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1813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85" r:id="rId1"/>
    <p:sldLayoutId id="2147486686" r:id="rId2"/>
    <p:sldLayoutId id="2147486687" r:id="rId3"/>
    <p:sldLayoutId id="2147486688" r:id="rId4"/>
    <p:sldLayoutId id="2147486689" r:id="rId5"/>
    <p:sldLayoutId id="2147486690" r:id="rId6"/>
    <p:sldLayoutId id="2147486691" r:id="rId7"/>
    <p:sldLayoutId id="2147486692" r:id="rId8"/>
    <p:sldLayoutId id="2147486693" r:id="rId9"/>
    <p:sldLayoutId id="2147486694" r:id="rId10"/>
    <p:sldLayoutId id="2147486695" r:id="rId11"/>
  </p:sldLayoutIdLst>
  <p:transition xmlns:p14="http://schemas.microsoft.com/office/powerpoint/2010/main" spd="med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微软雅黑" charset="0"/>
          <a:cs typeface="微软雅黑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微软雅黑" charset="0"/>
          <a:cs typeface="微软雅黑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微软雅黑" charset="0"/>
          <a:cs typeface="微软雅黑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微软雅黑" charset="0"/>
          <a:cs typeface="微软雅黑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微软雅黑" charset="0"/>
          <a:cs typeface="微软雅黑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微软雅黑" charset="0"/>
          <a:cs typeface="微软雅黑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微软雅黑" charset="0"/>
          <a:cs typeface="微软雅黑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微软雅黑" charset="0"/>
          <a:cs typeface="微软雅黑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" y="3768307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93" y="4372171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3" y="6172202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 eaLnBrk="1" latinLnBrk="0" hangingPunct="1"/>
            <a:fld id="{74CBEAF9-9E58-4CC8-A6FF-6DD8A58DEEA4}" type="datetimeFigureOut">
              <a:rPr lang="en-US" smtClean="0"/>
              <a:pPr algn="l" eaLnBrk="1" latinLnBrk="0" hangingPunct="1"/>
              <a:t>15/5/13</a:t>
            </a:fld>
            <a:endParaRPr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2" y="6172202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r" eaLnBrk="1" latinLnBrk="0" hangingPunct="1"/>
            <a:endParaRPr kumimoji="0"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3" y="6172202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F10DB53-D7D3-4DB6-A29F-40217B92EC8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3" descr="C:\Users\zhangzihuiya\Desktop\1.png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"/>
          <a:stretch/>
        </p:blipFill>
        <p:spPr bwMode="auto">
          <a:xfrm>
            <a:off x="3" y="3"/>
            <a:ext cx="9144000" cy="1024128"/>
          </a:xfrm>
          <a:prstGeom prst="rect">
            <a:avLst/>
          </a:prstGeom>
          <a:solidFill>
            <a:srgbClr val="99CCFF">
              <a:alpha val="0"/>
            </a:srgbClr>
          </a:solidFill>
          <a:ln w="9525">
            <a:noFill/>
            <a:miter lim="800000"/>
            <a:headEnd/>
            <a:tailEnd/>
          </a:ln>
          <a:extLst/>
        </p:spPr>
      </p:pic>
      <p:cxnSp>
        <p:nvCxnSpPr>
          <p:cNvPr id="12" name="直接连接符 11"/>
          <p:cNvCxnSpPr/>
          <p:nvPr/>
        </p:nvCxnSpPr>
        <p:spPr>
          <a:xfrm>
            <a:off x="-36509" y="1124744"/>
            <a:ext cx="9235440" cy="0"/>
          </a:xfrm>
          <a:prstGeom prst="line">
            <a:avLst/>
          </a:prstGeom>
          <a:ln w="57150">
            <a:solidFill>
              <a:srgbClr val="5FAD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6670" r:id="rId1"/>
    <p:sldLayoutId id="2147486671" r:id="rId2"/>
    <p:sldLayoutId id="2147486672" r:id="rId3"/>
    <p:sldLayoutId id="2147486673" r:id="rId4"/>
    <p:sldLayoutId id="2147486674" r:id="rId5"/>
    <p:sldLayoutId id="2147486675" r:id="rId6"/>
    <p:sldLayoutId id="2147486676" r:id="rId7"/>
    <p:sldLayoutId id="2147486677" r:id="rId8"/>
    <p:sldLayoutId id="2147486678" r:id="rId9"/>
    <p:sldLayoutId id="2147486679" r:id="rId10"/>
    <p:sldLayoutId id="2147486680" r:id="rId11"/>
    <p:sldLayoutId id="2147486681" r:id="rId12"/>
    <p:sldLayoutId id="2147486682" r:id="rId13"/>
    <p:sldLayoutId id="2147486479" r:id="rId14"/>
    <p:sldLayoutId id="2147486683" r:id="rId15"/>
    <p:sldLayoutId id="2147486696" r:id="rId16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%E9%B9%8F%E9%80%94%E9%9B%86%E5%9B%A20105%E6%88%90%E5%93%814%E5%88%86%E9%92%9F.mp4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file://localhost/Users/gongshuntoshi/Desktop/BaoChe/%E8%B5%84%E6%96%99/IOS%E8%AF%BE%E7%A8%8B%E8%A1%A8-%E6%9C%AA%E5%AE%9A%E7%A8%BF.xlsx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7.jpe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"/>
          <p:cNvSpPr>
            <a:spLocks noChangeArrowheads="1"/>
          </p:cNvSpPr>
          <p:nvPr/>
        </p:nvSpPr>
        <p:spPr bwMode="auto">
          <a:xfrm>
            <a:off x="4772" y="1"/>
            <a:ext cx="9144000" cy="2497147"/>
          </a:xfrm>
          <a:prstGeom prst="rect">
            <a:avLst/>
          </a:prstGeom>
          <a:solidFill>
            <a:srgbClr val="00C0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dirty="0"/>
          </a:p>
        </p:txBody>
      </p:sp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36002" y="2"/>
            <a:ext cx="6251441" cy="249028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dirty="0"/>
          </a:p>
        </p:txBody>
      </p:sp>
      <p:sp>
        <p:nvSpPr>
          <p:cNvPr id="3076" name="标题 4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" y="4725144"/>
            <a:ext cx="8230435" cy="77208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6805"/>
          <a:lstStyle/>
          <a:p>
            <a:pPr marL="0" indent="0" algn="ctr">
              <a:buNone/>
            </a:pPr>
            <a:r>
              <a:rPr lang="zh-CN" altLang="en-US" sz="3200" b="1" dirty="0">
                <a:solidFill>
                  <a:schemeClr val="tx1"/>
                </a:solidFill>
                <a:latin typeface="微软雅黑" charset="0"/>
              </a:rPr>
              <a:t>鹏途教育</a:t>
            </a:r>
          </a:p>
        </p:txBody>
      </p:sp>
      <p:cxnSp>
        <p:nvCxnSpPr>
          <p:cNvPr id="3077" name="直接连接符 7"/>
          <p:cNvCxnSpPr>
            <a:cxnSpLocks noChangeShapeType="1"/>
          </p:cNvCxnSpPr>
          <p:nvPr/>
        </p:nvCxnSpPr>
        <p:spPr bwMode="auto">
          <a:xfrm>
            <a:off x="1000759" y="5309009"/>
            <a:ext cx="6187050" cy="0"/>
          </a:xfrm>
          <a:prstGeom prst="line">
            <a:avLst/>
          </a:prstGeom>
          <a:noFill/>
          <a:ln w="28575" cmpd="sng">
            <a:solidFill>
              <a:srgbClr val="F284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78" name="标题 4"/>
          <p:cNvSpPr txBox="1">
            <a:spLocks noChangeArrowheads="1"/>
          </p:cNvSpPr>
          <p:nvPr/>
        </p:nvSpPr>
        <p:spPr bwMode="auto">
          <a:xfrm>
            <a:off x="6804248" y="5341253"/>
            <a:ext cx="2339755" cy="1337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9" tIns="46805" rIns="91449" bIns="45725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lang="zh-CN" altLang="en-US" b="1" dirty="0" smtClean="0">
                <a:latin typeface="微软雅黑" charset="0"/>
                <a:ea typeface="微软雅黑" charset="0"/>
                <a:cs typeface="微软雅黑" charset="0"/>
              </a:rPr>
              <a:t>龚俊慧</a:t>
            </a:r>
            <a:r>
              <a:rPr lang="en-US" altLang="zh-CN" b="1" dirty="0" smtClean="0">
                <a:latin typeface="微软雅黑" charset="0"/>
                <a:ea typeface="微软雅黑" charset="0"/>
                <a:cs typeface="微软雅黑" charset="0"/>
              </a:rPr>
              <a:t>-iOS</a:t>
            </a:r>
            <a:r>
              <a:rPr lang="zh-CN" altLang="en-US" b="1" dirty="0" smtClean="0">
                <a:latin typeface="微软雅黑" charset="0"/>
                <a:ea typeface="微软雅黑" charset="0"/>
                <a:cs typeface="微软雅黑" charset="0"/>
              </a:rPr>
              <a:t>项目经理</a:t>
            </a:r>
            <a:endParaRPr lang="en-US" b="1" dirty="0"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3079" name="Picture 8" descr="d:\documents and settings\hp\application data\360se6\User Data\temp\b_129111366842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9"/>
          <a:stretch>
            <a:fillRect/>
          </a:stretch>
        </p:blipFill>
        <p:spPr bwMode="auto">
          <a:xfrm>
            <a:off x="5411313" y="2497147"/>
            <a:ext cx="1824983" cy="1723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4" descr="d:\documents and settings\hp\application data\360se6\User Data\temp\b_13698841796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7" t="16402" r="47002" b="15587"/>
          <a:stretch>
            <a:fillRect/>
          </a:stretch>
        </p:blipFill>
        <p:spPr bwMode="auto">
          <a:xfrm>
            <a:off x="7206897" y="2497149"/>
            <a:ext cx="1941877" cy="1723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12" descr="http://i1.esocc.com/upload/attached/image/20130307/13626364043356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12" t="73" r="5467" b="11069"/>
          <a:stretch>
            <a:fillRect/>
          </a:stretch>
        </p:blipFill>
        <p:spPr bwMode="auto">
          <a:xfrm>
            <a:off x="1873891" y="2497147"/>
            <a:ext cx="1824983" cy="1723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" name="Picture 2" descr="http://image.tianjimedia.com/uploadImages/2013/109/M4NK19932PW8_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" t="3233" b="414"/>
          <a:stretch>
            <a:fillRect/>
          </a:stretch>
        </p:blipFill>
        <p:spPr bwMode="auto">
          <a:xfrm>
            <a:off x="3645195" y="2497149"/>
            <a:ext cx="1771308" cy="1723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3" name="图片 2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51" y="2492896"/>
            <a:ext cx="1885817" cy="1744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5190951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AutoShape 20"/>
          <p:cNvSpPr>
            <a:spLocks noChangeArrowheads="1"/>
          </p:cNvSpPr>
          <p:nvPr/>
        </p:nvSpPr>
        <p:spPr bwMode="auto">
          <a:xfrm>
            <a:off x="3228978" y="2047028"/>
            <a:ext cx="3886200" cy="488951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 w="19050" cap="flat" cmpd="sng">
            <a:solidFill>
              <a:srgbClr val="C0C0C0"/>
            </a:solidFill>
            <a:round/>
            <a:headEnd/>
            <a:tailEnd/>
          </a:ln>
          <a:effectLst>
            <a:outerShdw blurRad="63500"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4342" name="Rectangle 21"/>
          <p:cNvSpPr>
            <a:spLocks noChangeArrowheads="1"/>
          </p:cNvSpPr>
          <p:nvPr/>
        </p:nvSpPr>
        <p:spPr bwMode="auto">
          <a:xfrm>
            <a:off x="3419876" y="2097829"/>
            <a:ext cx="35283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zh-CN" b="1" dirty="0" smtClean="0">
                <a:solidFill>
                  <a:schemeClr val="bg1"/>
                </a:solidFill>
                <a:latin typeface="+mj-ea"/>
                <a:ea typeface="+mj-ea"/>
              </a:rPr>
              <a:t>iOS</a:t>
            </a:r>
            <a:r>
              <a:rPr lang="zh-CN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系统简</a:t>
            </a:r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介</a:t>
            </a:r>
            <a:endParaRPr 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343" name="AutoShape 24"/>
          <p:cNvSpPr>
            <a:spLocks noChangeArrowheads="1"/>
          </p:cNvSpPr>
          <p:nvPr/>
        </p:nvSpPr>
        <p:spPr bwMode="auto">
          <a:xfrm>
            <a:off x="3228980" y="2837604"/>
            <a:ext cx="3889375" cy="488951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 w="19050" cap="flat" cmpd="sng">
            <a:solidFill>
              <a:srgbClr val="C0C0C0"/>
            </a:solidFill>
            <a:round/>
            <a:headEnd/>
            <a:tailEnd/>
          </a:ln>
          <a:effectLst>
            <a:outerShdw blurRad="63500"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4344" name="Rectangle 25"/>
          <p:cNvSpPr>
            <a:spLocks noChangeArrowheads="1"/>
          </p:cNvSpPr>
          <p:nvPr/>
        </p:nvSpPr>
        <p:spPr bwMode="auto">
          <a:xfrm>
            <a:off x="3419874" y="2889990"/>
            <a:ext cx="352839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+mj-ea"/>
                <a:ea typeface="+mj-ea"/>
              </a:rPr>
              <a:t> </a:t>
            </a:r>
            <a:r>
              <a:rPr lang="en-US" altLang="zh-CN" b="1" dirty="0">
                <a:solidFill>
                  <a:srgbClr val="FFFFFF"/>
                </a:solidFill>
                <a:latin typeface="+mj-ea"/>
                <a:ea typeface="+mj-ea"/>
              </a:rPr>
              <a:t>iOS</a:t>
            </a:r>
            <a:r>
              <a:rPr lang="zh-CN" altLang="en-US" b="1" dirty="0">
                <a:solidFill>
                  <a:srgbClr val="FFFFFF"/>
                </a:solidFill>
                <a:latin typeface="+mj-ea"/>
                <a:ea typeface="+mj-ea"/>
                <a:sym typeface="Arial" charset="0"/>
              </a:rPr>
              <a:t>硬件平台</a:t>
            </a:r>
          </a:p>
        </p:txBody>
      </p:sp>
      <p:sp>
        <p:nvSpPr>
          <p:cNvPr id="14345" name="AutoShape 29"/>
          <p:cNvSpPr>
            <a:spLocks noChangeArrowheads="1"/>
          </p:cNvSpPr>
          <p:nvPr/>
        </p:nvSpPr>
        <p:spPr bwMode="auto">
          <a:xfrm>
            <a:off x="3232150" y="3659932"/>
            <a:ext cx="3886200" cy="488951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 w="19050" cap="flat" cmpd="sng">
            <a:solidFill>
              <a:srgbClr val="C0C0C0"/>
            </a:solidFill>
            <a:round/>
            <a:headEnd/>
            <a:tailEnd/>
          </a:ln>
          <a:effectLst>
            <a:outerShdw blurRad="63500"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zh-CN" altLang="en-US" b="1" dirty="0">
                <a:solidFill>
                  <a:srgbClr val="FFFFFF"/>
                </a:solidFill>
                <a:latin typeface="+mj-ea"/>
                <a:ea typeface="+mj-ea"/>
              </a:rPr>
              <a:t> </a:t>
            </a:r>
            <a:r>
              <a:rPr lang="en-US" altLang="zh-CN" b="1" dirty="0">
                <a:solidFill>
                  <a:srgbClr val="FFFFFF"/>
                </a:solidFill>
                <a:latin typeface="+mj-ea"/>
                <a:ea typeface="+mj-ea"/>
              </a:rPr>
              <a:t>iOS</a:t>
            </a:r>
            <a:r>
              <a:rPr lang="zh-CN" altLang="en-US" b="1" dirty="0">
                <a:solidFill>
                  <a:srgbClr val="FFFFFF"/>
                </a:solidFill>
                <a:latin typeface="+mj-ea"/>
                <a:ea typeface="+mj-ea"/>
              </a:rPr>
              <a:t>系统体系架构</a:t>
            </a:r>
            <a:endParaRPr lang="zh-CN" altLang="en-US" b="1" dirty="0">
              <a:solidFill>
                <a:srgbClr val="FFFFFF"/>
              </a:solidFill>
              <a:latin typeface="+mj-ea"/>
              <a:ea typeface="+mj-ea"/>
              <a:sym typeface="Arial" charset="0"/>
            </a:endParaRPr>
          </a:p>
        </p:txBody>
      </p:sp>
      <p:sp>
        <p:nvSpPr>
          <p:cNvPr id="14350" name="AutoShape 32"/>
          <p:cNvSpPr>
            <a:spLocks noChangeArrowheads="1"/>
          </p:cNvSpPr>
          <p:nvPr/>
        </p:nvSpPr>
        <p:spPr bwMode="auto">
          <a:xfrm>
            <a:off x="3228978" y="4524225"/>
            <a:ext cx="3886200" cy="488951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 w="19050" cap="flat" cmpd="sng">
            <a:solidFill>
              <a:srgbClr val="C0C0C0"/>
            </a:solidFill>
            <a:round/>
            <a:headEnd/>
            <a:tailEnd/>
          </a:ln>
          <a:effectLst>
            <a:outerShdw blurRad="63500"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4351" name="Rectangle 33"/>
          <p:cNvSpPr>
            <a:spLocks noChangeArrowheads="1"/>
          </p:cNvSpPr>
          <p:nvPr/>
        </p:nvSpPr>
        <p:spPr bwMode="auto">
          <a:xfrm>
            <a:off x="3347864" y="4575023"/>
            <a:ext cx="3600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zh-CN" b="1" dirty="0" smtClean="0">
                <a:solidFill>
                  <a:srgbClr val="FFFFFF"/>
                </a:solidFill>
                <a:latin typeface="+mj-ea"/>
                <a:ea typeface="+mj-ea"/>
              </a:rPr>
              <a:t>iOS</a:t>
            </a:r>
            <a:r>
              <a:rPr lang="zh-CN" altLang="en-US" b="1" dirty="0" smtClean="0">
                <a:solidFill>
                  <a:srgbClr val="FFFFFF"/>
                </a:solidFill>
                <a:latin typeface="+mj-ea"/>
                <a:ea typeface="+mj-ea"/>
              </a:rPr>
              <a:t>经典产品</a:t>
            </a:r>
            <a:endParaRPr lang="zh-CN" altLang="en-US" b="1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01564" y="2634705"/>
            <a:ext cx="1555200" cy="1555200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iOS</a:t>
            </a:r>
            <a:r>
              <a:rPr kumimoji="1" lang="zh-CN" altLang="en-US" dirty="0" smtClean="0"/>
              <a:t>开发介绍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0095171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2"/>
                </a:solidFill>
              </a:rPr>
              <a:t>iOS</a:t>
            </a:r>
            <a:r>
              <a:rPr lang="zh-CN" altLang="en-US" dirty="0" smtClean="0">
                <a:solidFill>
                  <a:schemeClr val="tx2"/>
                </a:solidFill>
              </a:rPr>
              <a:t>系统</a:t>
            </a:r>
            <a:br>
              <a:rPr lang="zh-CN" altLang="en-US" dirty="0" smtClean="0">
                <a:solidFill>
                  <a:schemeClr val="tx2"/>
                </a:solidFill>
              </a:rPr>
            </a:br>
            <a:endParaRPr kumimoji="1" lang="zh-CN" altLang="en-US" dirty="0"/>
          </a:p>
        </p:txBody>
      </p:sp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40769"/>
            <a:ext cx="4154488" cy="443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148065" y="1628806"/>
            <a:ext cx="33123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+mj-ea"/>
                <a:ea typeface="+mj-ea"/>
              </a:rPr>
              <a:t>iOS</a:t>
            </a:r>
            <a:r>
              <a:rPr kumimoji="1" lang="zh-CN" altLang="en-US" dirty="0">
                <a:latin typeface="+mj-ea"/>
                <a:ea typeface="+mj-ea"/>
              </a:rPr>
              <a:t>是由苹果公司为</a:t>
            </a:r>
            <a:r>
              <a:rPr kumimoji="1" lang="en-US" altLang="zh-CN" dirty="0">
                <a:latin typeface="+mj-ea"/>
                <a:ea typeface="+mj-ea"/>
              </a:rPr>
              <a:t>iPhone</a:t>
            </a:r>
            <a:r>
              <a:rPr kumimoji="1" lang="zh-CN" altLang="en-US" dirty="0">
                <a:latin typeface="+mj-ea"/>
                <a:ea typeface="+mj-ea"/>
              </a:rPr>
              <a:t>等设备开发的操作系统，它主要给</a:t>
            </a:r>
            <a:r>
              <a:rPr kumimoji="1" lang="en-US" altLang="zh-CN" dirty="0" smtClean="0">
                <a:latin typeface="+mj-ea"/>
                <a:ea typeface="+mj-ea"/>
              </a:rPr>
              <a:t>iPhone</a:t>
            </a:r>
            <a:r>
              <a:rPr kumimoji="1" lang="zh-CN" altLang="en-US" dirty="0" smtClean="0">
                <a:latin typeface="+mj-ea"/>
                <a:ea typeface="+mj-ea"/>
              </a:rPr>
              <a:t>、</a:t>
            </a:r>
            <a:r>
              <a:rPr kumimoji="1" lang="en-US" altLang="zh-CN" dirty="0" smtClean="0">
                <a:latin typeface="+mj-ea"/>
                <a:ea typeface="+mj-ea"/>
              </a:rPr>
              <a:t>iPod touch</a:t>
            </a:r>
            <a:r>
              <a:rPr kumimoji="1" lang="zh-CN" altLang="en-US" dirty="0" smtClean="0">
                <a:latin typeface="+mj-ea"/>
                <a:ea typeface="+mj-ea"/>
              </a:rPr>
              <a:t>、</a:t>
            </a:r>
            <a:r>
              <a:rPr kumimoji="1" lang="en-US" altLang="zh-CN" dirty="0" err="1">
                <a:latin typeface="+mj-ea"/>
                <a:ea typeface="+mj-ea"/>
              </a:rPr>
              <a:t>iPad</a:t>
            </a:r>
            <a:r>
              <a:rPr kumimoji="1" lang="zh-CN" altLang="en-US" dirty="0" smtClean="0">
                <a:latin typeface="+mj-ea"/>
                <a:ea typeface="+mj-ea"/>
              </a:rPr>
              <a:t>以及</a:t>
            </a:r>
            <a:r>
              <a:rPr lang="en-US" altLang="zh-CN" dirty="0">
                <a:latin typeface="+mj-ea"/>
                <a:ea typeface="+mj-ea"/>
                <a:cs typeface="宋体" charset="0"/>
              </a:rPr>
              <a:t>Apple Watch</a:t>
            </a:r>
            <a:r>
              <a:rPr kumimoji="1" lang="zh-CN" altLang="en-US" dirty="0" smtClean="0">
                <a:latin typeface="+mj-ea"/>
                <a:ea typeface="+mj-ea"/>
              </a:rPr>
              <a:t>设备</a:t>
            </a:r>
            <a:r>
              <a:rPr kumimoji="1" lang="zh-CN" altLang="en-US" dirty="0">
                <a:latin typeface="+mj-ea"/>
                <a:ea typeface="+mj-ea"/>
              </a:rPr>
              <a:t>使用，</a:t>
            </a:r>
          </a:p>
          <a:p>
            <a:r>
              <a:rPr kumimoji="1" lang="zh-CN" altLang="en-US" dirty="0">
                <a:latin typeface="+mj-ea"/>
                <a:ea typeface="+mj-ea"/>
              </a:rPr>
              <a:t>它管理设备硬件并为手机本地应用程序的实现提供基础技术。根据设备不同，操作系统具有不同的系统应用程序，例如</a:t>
            </a:r>
            <a:r>
              <a:rPr kumimoji="1" lang="en-US" altLang="zh-CN" dirty="0">
                <a:latin typeface="+mj-ea"/>
                <a:ea typeface="+mj-ea"/>
              </a:rPr>
              <a:t>Phone</a:t>
            </a:r>
            <a:r>
              <a:rPr kumimoji="1" lang="zh-CN" altLang="en-US" dirty="0">
                <a:latin typeface="+mj-ea"/>
                <a:ea typeface="+mj-ea"/>
              </a:rPr>
              <a:t>、</a:t>
            </a:r>
            <a:r>
              <a:rPr kumimoji="1" lang="en-US" altLang="zh-CN" dirty="0">
                <a:latin typeface="+mj-ea"/>
                <a:ea typeface="+mj-ea"/>
              </a:rPr>
              <a:t>Mail</a:t>
            </a:r>
            <a:r>
              <a:rPr kumimoji="1" lang="zh-CN" altLang="en-US" dirty="0">
                <a:latin typeface="+mj-ea"/>
                <a:ea typeface="+mj-ea"/>
              </a:rPr>
              <a:t>以及</a:t>
            </a:r>
            <a:r>
              <a:rPr kumimoji="1" lang="en-US" altLang="zh-CN" dirty="0">
                <a:latin typeface="+mj-ea"/>
                <a:ea typeface="+mj-ea"/>
              </a:rPr>
              <a:t>Safari</a:t>
            </a:r>
          </a:p>
          <a:p>
            <a:r>
              <a:rPr kumimoji="1" lang="zh-CN" altLang="en-US" dirty="0" smtClean="0">
                <a:latin typeface="+mj-ea"/>
                <a:ea typeface="+mj-ea"/>
              </a:rPr>
              <a:t>这些应用程序可以为用户提供标准系统服务</a:t>
            </a:r>
            <a:r>
              <a:rPr kumimoji="1"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916804194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6" name="AutoShape 8"/>
          <p:cNvSpPr>
            <a:spLocks noChangeArrowheads="1"/>
          </p:cNvSpPr>
          <p:nvPr/>
        </p:nvSpPr>
        <p:spPr bwMode="auto">
          <a:xfrm>
            <a:off x="2929130" y="2923542"/>
            <a:ext cx="976312" cy="485775"/>
          </a:xfrm>
          <a:prstGeom prst="leftArrow">
            <a:avLst>
              <a:gd name="adj1" fmla="val 50000"/>
              <a:gd name="adj2" fmla="val 50245"/>
            </a:avLst>
          </a:prstGeom>
          <a:solidFill>
            <a:schemeClr val="accent6">
              <a:lumMod val="60000"/>
              <a:lumOff val="40000"/>
            </a:schemeClr>
          </a:solidFill>
          <a:ln w="9525" cmpd="sng">
            <a:noFill/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17422" name="AutoShape 14"/>
          <p:cNvSpPr>
            <a:spLocks noChangeArrowheads="1"/>
          </p:cNvSpPr>
          <p:nvPr/>
        </p:nvSpPr>
        <p:spPr bwMode="auto">
          <a:xfrm>
            <a:off x="4512573" y="3934460"/>
            <a:ext cx="432781" cy="577669"/>
          </a:xfrm>
          <a:prstGeom prst="downArrow">
            <a:avLst>
              <a:gd name="adj1" fmla="val 50000"/>
              <a:gd name="adj2" fmla="val 35703"/>
            </a:avLst>
          </a:prstGeom>
          <a:solidFill>
            <a:schemeClr val="accent6">
              <a:lumMod val="60000"/>
              <a:lumOff val="40000"/>
            </a:schemeClr>
          </a:solidFill>
          <a:ln w="9525" cmpd="sng">
            <a:noFill/>
            <a:miter lim="800000"/>
            <a:headEnd/>
            <a:tailEnd/>
          </a:ln>
          <a:effectLst/>
          <a:extLst/>
        </p:spPr>
        <p:txBody>
          <a:bodyPr vert="eaVert" anchor="ctr"/>
          <a:lstStyle/>
          <a:p>
            <a:endParaRPr lang="zh-CN" altLang="en-US" dirty="0"/>
          </a:p>
        </p:txBody>
      </p:sp>
      <p:sp>
        <p:nvSpPr>
          <p:cNvPr id="17423" name="AutoShape 15"/>
          <p:cNvSpPr>
            <a:spLocks noChangeArrowheads="1"/>
          </p:cNvSpPr>
          <p:nvPr/>
        </p:nvSpPr>
        <p:spPr bwMode="auto">
          <a:xfrm>
            <a:off x="4674134" y="1412775"/>
            <a:ext cx="703268" cy="933371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9525" cmpd="sng">
            <a:noFill/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17424" name="AutoShape 16"/>
          <p:cNvSpPr>
            <a:spLocks noChangeArrowheads="1"/>
          </p:cNvSpPr>
          <p:nvPr/>
        </p:nvSpPr>
        <p:spPr bwMode="auto">
          <a:xfrm rot="1642620">
            <a:off x="5440225" y="3538031"/>
            <a:ext cx="907801" cy="494342"/>
          </a:xfrm>
          <a:prstGeom prst="rightArrow">
            <a:avLst>
              <a:gd name="adj1" fmla="val 50000"/>
              <a:gd name="adj2" fmla="val 50327"/>
            </a:avLst>
          </a:prstGeom>
          <a:solidFill>
            <a:schemeClr val="accent6">
              <a:lumMod val="60000"/>
              <a:lumOff val="40000"/>
            </a:schemeClr>
          </a:solidFill>
          <a:ln w="9525" cmpd="sng">
            <a:noFill/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2" name="椭圆 1"/>
          <p:cNvSpPr/>
          <p:nvPr/>
        </p:nvSpPr>
        <p:spPr>
          <a:xfrm>
            <a:off x="4025332" y="2418080"/>
            <a:ext cx="1440000" cy="1440160"/>
          </a:xfrm>
          <a:prstGeom prst="ellipse">
            <a:avLst/>
          </a:prstGeom>
          <a:solidFill>
            <a:srgbClr val="81D31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dirty="0" smtClean="0">
                <a:solidFill>
                  <a:schemeClr val="bg1"/>
                </a:solidFill>
                <a:latin typeface="+mj-ea"/>
                <a:ea typeface="+mj-ea"/>
              </a:rPr>
              <a:t>iOS</a:t>
            </a:r>
            <a:endParaRPr kumimoji="1" lang="zh-CN" altLang="en-US" sz="3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355" y="620688"/>
            <a:ext cx="1406537" cy="230425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122" y="4512132"/>
            <a:ext cx="3692141" cy="19442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906" y="1844824"/>
            <a:ext cx="2029779" cy="287340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506" y="3140968"/>
            <a:ext cx="1642870" cy="1856704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chemeClr val="tx2"/>
                </a:solidFill>
              </a:rPr>
              <a:t>iOS</a:t>
            </a:r>
            <a:r>
              <a:rPr lang="zh-CN" altLang="en-US" dirty="0" smtClean="0">
                <a:solidFill>
                  <a:schemeClr val="tx2"/>
                </a:solidFill>
              </a:rPr>
              <a:t>硬件平台</a:t>
            </a:r>
            <a:br>
              <a:rPr lang="zh-CN" altLang="en-US" dirty="0" smtClean="0">
                <a:solidFill>
                  <a:schemeClr val="tx2"/>
                </a:solidFill>
              </a:rPr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9633050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22" grpId="0" animBg="1"/>
      <p:bldP spid="17423" grpId="0" animBg="1"/>
      <p:bldP spid="174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chemeClr val="tx2"/>
                </a:solidFill>
              </a:rPr>
              <a:t>iOS</a:t>
            </a:r>
            <a:r>
              <a:rPr lang="zh-CN" altLang="en-US" dirty="0" smtClean="0">
                <a:solidFill>
                  <a:schemeClr val="tx2"/>
                </a:solidFill>
              </a:rPr>
              <a:t>系统体系架构</a:t>
            </a:r>
            <a:br>
              <a:rPr lang="zh-CN" altLang="en-US" dirty="0" smtClean="0">
                <a:solidFill>
                  <a:schemeClr val="tx2"/>
                </a:solidFill>
              </a:rPr>
            </a:b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334951"/>
            <a:ext cx="7056784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68153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Cocoa</a:t>
            </a:r>
            <a:r>
              <a:rPr lang="zh-TW" altLang="en-US" dirty="0" smtClean="0"/>
              <a:t>框架</a:t>
            </a:r>
            <a:r>
              <a:rPr lang="en-US" altLang="en-US" dirty="0" smtClean="0"/>
              <a:t>组</a:t>
            </a:r>
            <a:r>
              <a:rPr lang="zh-CN" altLang="en-US" dirty="0" smtClean="0"/>
              <a:t>成</a:t>
            </a:r>
            <a:br>
              <a:rPr lang="zh-CN" altLang="en-US" dirty="0" smtClean="0"/>
            </a:b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5" y="2057040"/>
            <a:ext cx="7272808" cy="295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885116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chemeClr val="tx2"/>
                </a:solidFill>
                <a:effectLst/>
              </a:rPr>
              <a:t>苹果智能终端的市场占有率</a:t>
            </a:r>
            <a:endParaRPr lang="zh-CN" altLang="en-US" dirty="0">
              <a:solidFill>
                <a:schemeClr val="tx2"/>
              </a:solidFill>
              <a:effectLst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06487" y="973912"/>
            <a:ext cx="8280920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6575" lvl="0" indent="-536575" eaLnBrk="0" hangingPunct="0">
              <a:lnSpc>
                <a:spcPct val="150000"/>
              </a:lnSpc>
              <a:spcAft>
                <a:spcPts val="600"/>
              </a:spcAft>
              <a:buBlip>
                <a:blip r:embed="rId3"/>
              </a:buBlip>
              <a:tabLst>
                <a:tab pos="442913" algn="l"/>
              </a:tabLst>
            </a:pPr>
            <a:r>
              <a:rPr lang="zh-CN" altLang="en-US" dirty="0">
                <a:latin typeface="+mn-ea"/>
                <a:ea typeface="+mn-ea"/>
              </a:rPr>
              <a:t>用户使用的移动设备中，</a:t>
            </a:r>
            <a:r>
              <a:rPr lang="zh-CN" altLang="en-US" dirty="0" smtClean="0">
                <a:latin typeface="+mn-ea"/>
                <a:ea typeface="+mn-ea"/>
              </a:rPr>
              <a:t>苹果（</a:t>
            </a:r>
            <a:r>
              <a:rPr lang="en-US" altLang="zh-CN" dirty="0" smtClean="0">
                <a:latin typeface="+mn-ea"/>
                <a:ea typeface="+mn-ea"/>
              </a:rPr>
              <a:t>iPhone</a:t>
            </a:r>
            <a:r>
              <a:rPr lang="zh-CN" altLang="en-US" dirty="0" smtClean="0">
                <a:latin typeface="+mn-ea"/>
                <a:ea typeface="+mn-ea"/>
              </a:rPr>
              <a:t>、</a:t>
            </a:r>
            <a:r>
              <a:rPr lang="en-US" altLang="zh-CN" dirty="0" smtClean="0">
                <a:latin typeface="+mn-ea"/>
                <a:ea typeface="+mn-ea"/>
              </a:rPr>
              <a:t>iPad</a:t>
            </a:r>
            <a:r>
              <a:rPr lang="zh-CN" altLang="en-US" dirty="0" smtClean="0">
                <a:latin typeface="+mn-ea"/>
                <a:ea typeface="+mn-ea"/>
              </a:rPr>
              <a:t>、</a:t>
            </a:r>
            <a:r>
              <a:rPr lang="en-US" altLang="zh-CN" dirty="0" err="1" smtClean="0">
                <a:latin typeface="+mn-ea"/>
                <a:ea typeface="+mn-ea"/>
              </a:rPr>
              <a:t>iTouch</a:t>
            </a:r>
            <a:r>
              <a:rPr lang="zh-CN" altLang="en-US" dirty="0" smtClean="0">
                <a:latin typeface="+mn-ea"/>
                <a:ea typeface="+mn-ea"/>
              </a:rPr>
              <a:t>）占据</a:t>
            </a:r>
            <a:r>
              <a:rPr lang="en-US" altLang="zh-CN" b="1" dirty="0">
                <a:latin typeface="+mn-ea"/>
                <a:ea typeface="+mn-ea"/>
              </a:rPr>
              <a:t>32.1%</a:t>
            </a:r>
            <a:r>
              <a:rPr lang="zh-CN" altLang="en-US" dirty="0">
                <a:latin typeface="+mn-ea"/>
                <a:ea typeface="+mn-ea"/>
              </a:rPr>
              <a:t>的最大份额，其次，三星设备占</a:t>
            </a:r>
            <a:r>
              <a:rPr lang="en-US" altLang="zh-CN" b="1" dirty="0">
                <a:latin typeface="+mn-ea"/>
                <a:ea typeface="+mn-ea"/>
              </a:rPr>
              <a:t>15.5%</a:t>
            </a:r>
            <a:r>
              <a:rPr lang="zh-CN" altLang="en-US" dirty="0">
                <a:latin typeface="+mn-ea"/>
                <a:ea typeface="+mn-ea"/>
              </a:rPr>
              <a:t>，小米设备占</a:t>
            </a:r>
            <a:r>
              <a:rPr lang="en-US" altLang="zh-CN" b="1" dirty="0" smtClean="0">
                <a:latin typeface="+mn-ea"/>
                <a:ea typeface="+mn-ea"/>
              </a:rPr>
              <a:t>11.8%</a:t>
            </a:r>
            <a:endParaRPr lang="en-US" altLang="zh-CN" b="1" dirty="0" smtClean="0">
              <a:solidFill>
                <a:srgbClr val="262626"/>
              </a:solidFill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23729" y="2348881"/>
            <a:ext cx="5760641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600" b="1" dirty="0" smtClean="0">
                <a:solidFill>
                  <a:schemeClr val="bg2">
                    <a:lumMod val="25000"/>
                  </a:schemeClr>
                </a:solidFill>
              </a:rPr>
              <a:t>2014</a:t>
            </a:r>
            <a:r>
              <a:rPr lang="zh-CN" altLang="en-US" sz="1600" b="1" dirty="0" smtClean="0">
                <a:solidFill>
                  <a:schemeClr val="bg2">
                    <a:lumMod val="25000"/>
                  </a:schemeClr>
                </a:solidFill>
              </a:rPr>
              <a:t>年</a:t>
            </a:r>
            <a:r>
              <a:rPr lang="en-US" altLang="zh-CN" sz="1600" b="1" dirty="0" smtClean="0">
                <a:solidFill>
                  <a:schemeClr val="bg2">
                    <a:lumMod val="25000"/>
                  </a:schemeClr>
                </a:solidFill>
              </a:rPr>
              <a:t>12</a:t>
            </a:r>
            <a:r>
              <a:rPr lang="zh-CN" altLang="en-US" sz="1600" b="1" dirty="0" smtClean="0">
                <a:solidFill>
                  <a:schemeClr val="bg2">
                    <a:lumMod val="25000"/>
                  </a:schemeClr>
                </a:solidFill>
              </a:rPr>
              <a:t>月 移动智能终端用户设备品牌分布</a:t>
            </a:r>
            <a:endParaRPr lang="en-US" altLang="zh-CN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graphicFrame>
        <p:nvGraphicFramePr>
          <p:cNvPr id="12" name="图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8944635"/>
              </p:ext>
            </p:extLst>
          </p:nvPr>
        </p:nvGraphicFramePr>
        <p:xfrm>
          <a:off x="244196" y="1623785"/>
          <a:ext cx="8640960" cy="4896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88329455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29495"/>
            <a:ext cx="4626788" cy="292990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829493"/>
            <a:ext cx="4392489" cy="28161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2761" y="3645625"/>
            <a:ext cx="3093415" cy="2865627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2"/>
                </a:solidFill>
              </a:rPr>
              <a:t>iOS</a:t>
            </a:r>
            <a:r>
              <a:rPr lang="zh-CN" altLang="en-US" dirty="0" smtClean="0">
                <a:solidFill>
                  <a:schemeClr val="tx2"/>
                </a:solidFill>
              </a:rPr>
              <a:t>的发展历程</a:t>
            </a:r>
            <a:br>
              <a:rPr lang="zh-CN" altLang="en-US" dirty="0" smtClean="0">
                <a:solidFill>
                  <a:schemeClr val="tx2"/>
                </a:solidFill>
              </a:rPr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481855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开发语言</a:t>
            </a:r>
            <a:r>
              <a:rPr kumimoji="1" lang="en-US" altLang="zh-CN" dirty="0" smtClean="0"/>
              <a:t>OC</a:t>
            </a:r>
            <a:r>
              <a:rPr kumimoji="1" lang="zh-CN" altLang="en-US" dirty="0" smtClean="0"/>
              <a:t>简介</a:t>
            </a:r>
            <a:endParaRPr kumimoji="1"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294551" y="1118329"/>
            <a:ext cx="8280672" cy="5079771"/>
          </a:xfrm>
        </p:spPr>
        <p:txBody>
          <a:bodyPr/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Font typeface="Symbol" charset="2"/>
              <a:buChar char="-"/>
            </a:pPr>
            <a:r>
              <a:rPr kumimoji="1" lang="zh-CN" altLang="en-US" dirty="0" smtClean="0"/>
              <a:t>姓名：</a:t>
            </a:r>
            <a:r>
              <a:rPr kumimoji="1" lang="en-US" altLang="zh-CN" dirty="0" smtClean="0"/>
              <a:t>Objective-C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Font typeface="Symbol" charset="2"/>
              <a:buChar char="-"/>
            </a:pPr>
            <a:r>
              <a:rPr kumimoji="1" lang="zh-CN" altLang="en-US" dirty="0" smtClean="0"/>
              <a:t>生日：</a:t>
            </a:r>
            <a:r>
              <a:rPr kumimoji="1" lang="en-US" altLang="zh-CN" dirty="0" smtClean="0"/>
              <a:t>1983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Font typeface="Symbol" charset="2"/>
              <a:buChar char="-"/>
            </a:pPr>
            <a:r>
              <a:rPr kumimoji="1" lang="zh-CN" altLang="en-US" dirty="0" smtClean="0"/>
              <a:t>父亲：</a:t>
            </a:r>
            <a:r>
              <a:rPr kumimoji="1" lang="is-IS" altLang="zh-CN" dirty="0" smtClean="0"/>
              <a:t>C</a:t>
            </a:r>
            <a:r>
              <a:rPr kumimoji="1" lang="zh-CN" altLang="is-IS" dirty="0" smtClean="0"/>
              <a:t>、</a:t>
            </a:r>
            <a:r>
              <a:rPr kumimoji="1" lang="is-IS" altLang="zh-CN" dirty="0" smtClean="0"/>
              <a:t>Smalltalk</a:t>
            </a:r>
            <a:endParaRPr kumimoji="1" lang="en-US" altLang="zh-CN" dirty="0" smtClean="0"/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Font typeface="Symbol" charset="2"/>
              <a:buChar char="-"/>
            </a:pPr>
            <a:r>
              <a:rPr kumimoji="1" lang="zh-CN" altLang="en-US" dirty="0" smtClean="0"/>
              <a:t>国别：美国</a:t>
            </a:r>
            <a:endParaRPr kumimoji="1" lang="en-US" altLang="zh-CN" dirty="0" smtClean="0"/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Font typeface="Symbol" charset="2"/>
              <a:buChar char="-"/>
            </a:pPr>
            <a:r>
              <a:rPr kumimoji="1" lang="zh-CN" altLang="en-US" dirty="0" smtClean="0"/>
              <a:t>设计者：</a:t>
            </a:r>
            <a:r>
              <a:rPr kumimoji="1" lang="zh-TW" altLang="en-US" dirty="0" smtClean="0"/>
              <a:t>布莱德</a:t>
            </a:r>
            <a:r>
              <a:rPr kumimoji="1" lang="en-US" altLang="zh-TW" dirty="0" smtClean="0"/>
              <a:t>·</a:t>
            </a:r>
            <a:r>
              <a:rPr kumimoji="1" lang="zh-TW" altLang="en-US" dirty="0" smtClean="0"/>
              <a:t>考克斯和</a:t>
            </a:r>
            <a:r>
              <a:rPr kumimoji="1" lang="en-US" altLang="zh-TW" dirty="0" smtClean="0"/>
              <a:t>Tom Love</a:t>
            </a:r>
            <a:endParaRPr kumimoji="1" lang="en-US" altLang="zh-CN" dirty="0" smtClean="0"/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Font typeface="Symbol" charset="2"/>
              <a:buChar char="-"/>
            </a:pPr>
            <a:r>
              <a:rPr kumimoji="1" lang="zh-CN" altLang="en-US" dirty="0" smtClean="0"/>
              <a:t>家庭地址：</a:t>
            </a:r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developer.apple.com</a:t>
            </a:r>
            <a:r>
              <a:rPr kumimoji="1" lang="en-US" altLang="zh-CN" dirty="0" smtClean="0"/>
              <a:t>/library/mac/#documentation/Cocoa/Conceptual/</a:t>
            </a:r>
            <a:r>
              <a:rPr kumimoji="1" lang="en-US" altLang="zh-CN" dirty="0" err="1" smtClean="0"/>
              <a:t>ObjectiveC</a:t>
            </a:r>
            <a:r>
              <a:rPr kumimoji="1" lang="en-US" altLang="zh-CN" dirty="0" smtClean="0"/>
              <a:t>/Introduction/</a:t>
            </a:r>
            <a:r>
              <a:rPr kumimoji="1" lang="en-US" altLang="zh-CN" dirty="0" err="1" smtClean="0"/>
              <a:t>introObjectiveC.html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142365874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22" y="1628800"/>
            <a:ext cx="7019374" cy="3966657"/>
          </a:xfrm>
          <a:prstGeom prst="rect">
            <a:avLst/>
          </a:prstGeom>
        </p:spPr>
      </p:pic>
      <p:pic>
        <p:nvPicPr>
          <p:cNvPr id="3" name="图片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524464" y="1628800"/>
            <a:ext cx="1224000" cy="1227547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2"/>
                </a:solidFill>
              </a:rPr>
              <a:t>iOS</a:t>
            </a:r>
            <a:r>
              <a:rPr lang="zh-CN" altLang="en-US" dirty="0" smtClean="0">
                <a:solidFill>
                  <a:schemeClr val="tx2"/>
                </a:solidFill>
              </a:rPr>
              <a:t>开发典型产品</a:t>
            </a:r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064089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2"/>
                </a:solidFill>
              </a:rPr>
              <a:t>iOS</a:t>
            </a:r>
            <a:r>
              <a:rPr lang="zh-CN" altLang="en-US" dirty="0" smtClean="0">
                <a:solidFill>
                  <a:schemeClr val="tx2"/>
                </a:solidFill>
              </a:rPr>
              <a:t>开发典型产品</a:t>
            </a:r>
            <a:br>
              <a:rPr lang="zh-CN" altLang="en-US" dirty="0" smtClean="0">
                <a:solidFill>
                  <a:schemeClr val="tx2"/>
                </a:solidFill>
              </a:rPr>
            </a:b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96" y="1633827"/>
            <a:ext cx="6920092" cy="3595373"/>
          </a:xfrm>
          <a:prstGeom prst="rect">
            <a:avLst/>
          </a:prstGeom>
        </p:spPr>
      </p:pic>
      <p:pic>
        <p:nvPicPr>
          <p:cNvPr id="6" name="图片 5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488464" y="1700808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557343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3"/>
          <p:cNvSpPr>
            <a:spLocks noGrp="1" noChangeArrowheads="1"/>
          </p:cNvSpPr>
          <p:nvPr/>
        </p:nvSpPr>
        <p:spPr bwMode="auto">
          <a:xfrm>
            <a:off x="1272048" y="2779125"/>
            <a:ext cx="6324140" cy="2671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lnSpc>
                <a:spcPct val="150000"/>
              </a:lnSpc>
              <a:spcBef>
                <a:spcPct val="20000"/>
              </a:spcBef>
              <a:buFontTx/>
              <a:buNone/>
            </a:pPr>
            <a:r>
              <a:rPr lang="zh-CN" altLang="en-US" sz="4800" b="1" dirty="0" smtClean="0">
                <a:solidFill>
                  <a:srgbClr val="FF0000"/>
                </a:solidFill>
                <a:latin typeface="黑体" charset="0"/>
                <a:ea typeface="黑体" charset="0"/>
                <a:cs typeface="黑体" charset="0"/>
              </a:rPr>
              <a:t>科技，改变生活</a:t>
            </a:r>
            <a:endParaRPr lang="zh-CN" altLang="en-US" sz="4800" b="1" dirty="0">
              <a:solidFill>
                <a:srgbClr val="FF0000"/>
              </a:solidFill>
              <a:latin typeface="黑体" charset="0"/>
              <a:ea typeface="黑体" charset="0"/>
              <a:cs typeface="黑体" charset="0"/>
            </a:endParaRPr>
          </a:p>
          <a:p>
            <a:pPr algn="ctr">
              <a:lnSpc>
                <a:spcPct val="150000"/>
              </a:lnSpc>
              <a:spcBef>
                <a:spcPct val="20000"/>
              </a:spcBef>
              <a:buFontTx/>
              <a:buNone/>
            </a:pPr>
            <a:r>
              <a:rPr lang="zh-CN" altLang="en-US" sz="4800" b="1" dirty="0" smtClean="0">
                <a:solidFill>
                  <a:srgbClr val="FF0000"/>
                </a:solidFill>
                <a:latin typeface="黑体" charset="0"/>
                <a:ea typeface="黑体" charset="0"/>
                <a:cs typeface="黑体" charset="0"/>
              </a:rPr>
              <a:t>苹果，引领未来</a:t>
            </a:r>
            <a:endParaRPr lang="zh-CN" altLang="en-US" sz="4800" b="1" dirty="0">
              <a:solidFill>
                <a:srgbClr val="FF0000"/>
              </a:solidFill>
              <a:latin typeface="黑体" charset="0"/>
              <a:ea typeface="黑体" charset="0"/>
              <a:cs typeface="黑体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772" y="1"/>
            <a:ext cx="9144000" cy="2497147"/>
          </a:xfrm>
          <a:prstGeom prst="rect">
            <a:avLst/>
          </a:prstGeom>
          <a:solidFill>
            <a:srgbClr val="00C0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36002" y="2"/>
            <a:ext cx="6251441" cy="249028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5144695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560472" y="1700808"/>
            <a:ext cx="1260000" cy="126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92" y="1671091"/>
            <a:ext cx="6938004" cy="3846141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2"/>
                </a:solidFill>
              </a:rPr>
              <a:t>iOS</a:t>
            </a:r>
            <a:r>
              <a:rPr lang="zh-CN" altLang="en-US" dirty="0" smtClean="0">
                <a:solidFill>
                  <a:schemeClr val="tx2"/>
                </a:solidFill>
              </a:rPr>
              <a:t>开发典型产品</a:t>
            </a:r>
            <a:br>
              <a:rPr lang="zh-CN" altLang="en-US" dirty="0" smtClean="0">
                <a:solidFill>
                  <a:schemeClr val="tx2"/>
                </a:solidFill>
              </a:rPr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9132032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96" y="1694591"/>
            <a:ext cx="6992100" cy="3822641"/>
          </a:xfrm>
          <a:prstGeom prst="rect">
            <a:avLst/>
          </a:prstGeom>
        </p:spPr>
      </p:pic>
      <p:pic>
        <p:nvPicPr>
          <p:cNvPr id="5" name="图片 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488464" y="1772816"/>
            <a:ext cx="1260000" cy="126000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2"/>
                </a:solidFill>
              </a:rPr>
              <a:t>iOS</a:t>
            </a:r>
            <a:r>
              <a:rPr lang="zh-CN" altLang="en-US" dirty="0" smtClean="0">
                <a:solidFill>
                  <a:schemeClr val="tx2"/>
                </a:solidFill>
              </a:rPr>
              <a:t>开发典型产品</a:t>
            </a:r>
            <a:br>
              <a:rPr lang="zh-CN" altLang="en-US" dirty="0" smtClean="0">
                <a:solidFill>
                  <a:schemeClr val="tx2"/>
                </a:solidFill>
              </a:rPr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5047710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96" y="1772816"/>
            <a:ext cx="7064108" cy="3822641"/>
          </a:xfrm>
          <a:prstGeom prst="rect">
            <a:avLst/>
          </a:prstGeom>
        </p:spPr>
      </p:pic>
      <p:pic>
        <p:nvPicPr>
          <p:cNvPr id="4" name="图片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488464" y="1844824"/>
            <a:ext cx="1260000" cy="1252576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2"/>
                </a:solidFill>
              </a:rPr>
              <a:t>iOS</a:t>
            </a:r>
            <a:r>
              <a:rPr lang="zh-CN" altLang="en-US" dirty="0" smtClean="0">
                <a:solidFill>
                  <a:schemeClr val="tx2"/>
                </a:solidFill>
              </a:rPr>
              <a:t>开发典型产品</a:t>
            </a:r>
            <a:br>
              <a:rPr lang="zh-CN" altLang="en-US" dirty="0" smtClean="0">
                <a:solidFill>
                  <a:schemeClr val="tx2"/>
                </a:solidFill>
              </a:rPr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5047710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iOS</a:t>
            </a:r>
            <a:r>
              <a:rPr kumimoji="1" lang="en-US" altLang="en-US" dirty="0" err="1" smtClean="0"/>
              <a:t>的相关工作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44197" y="1118329"/>
            <a:ext cx="8280672" cy="5079771"/>
          </a:xfrm>
        </p:spPr>
        <p:txBody>
          <a:bodyPr/>
          <a:lstStyle/>
          <a:p>
            <a:pPr>
              <a:lnSpc>
                <a:spcPct val="150000"/>
              </a:lnSpc>
              <a:buClr>
                <a:srgbClr val="008000"/>
              </a:buClr>
              <a:buFont typeface="Symbol" charset="2"/>
              <a:buChar char="-"/>
            </a:pPr>
            <a:r>
              <a:rPr kumimoji="1" lang="en-US" altLang="zh-CN" dirty="0" smtClean="0"/>
              <a:t>iOS</a:t>
            </a:r>
            <a:r>
              <a:rPr kumimoji="1" lang="zh-CN" altLang="en-US" dirty="0" smtClean="0"/>
              <a:t>应用开发工程师 </a:t>
            </a:r>
            <a:endParaRPr kumimoji="1" lang="en-US" altLang="zh-CN" dirty="0" smtClean="0"/>
          </a:p>
          <a:p>
            <a:pPr>
              <a:lnSpc>
                <a:spcPct val="150000"/>
              </a:lnSpc>
              <a:buClr>
                <a:srgbClr val="008000"/>
              </a:buClr>
              <a:buFont typeface="Symbol" charset="2"/>
              <a:buChar char="-"/>
            </a:pPr>
            <a:r>
              <a:rPr kumimoji="1" lang="en-US" altLang="zh-CN" dirty="0" smtClean="0"/>
              <a:t>iOS</a:t>
            </a:r>
            <a:r>
              <a:rPr kumimoji="1" lang="zh-CN" altLang="en-US" dirty="0" smtClean="0"/>
              <a:t>游戏开发工程师 </a:t>
            </a:r>
            <a:endParaRPr kumimoji="1" lang="en-US" altLang="zh-CN" dirty="0" smtClean="0"/>
          </a:p>
          <a:p>
            <a:pPr>
              <a:lnSpc>
                <a:spcPct val="150000"/>
              </a:lnSpc>
              <a:buClr>
                <a:srgbClr val="008000"/>
              </a:buClr>
              <a:buFont typeface="Symbol" charset="2"/>
              <a:buChar char="-"/>
            </a:pPr>
            <a:r>
              <a:rPr kumimoji="1" lang="en-US" altLang="zh-CN" dirty="0" smtClean="0"/>
              <a:t>iOS</a:t>
            </a:r>
            <a:r>
              <a:rPr kumimoji="1" lang="zh-CN" altLang="en-US" dirty="0" smtClean="0"/>
              <a:t>软件测试工程师  </a:t>
            </a:r>
            <a:endParaRPr kumimoji="1" lang="en-US" altLang="zh-CN" dirty="0" smtClean="0"/>
          </a:p>
          <a:p>
            <a:pPr>
              <a:lnSpc>
                <a:spcPct val="150000"/>
              </a:lnSpc>
              <a:buClr>
                <a:srgbClr val="008000"/>
              </a:buClr>
              <a:buFont typeface="Symbol" charset="2"/>
              <a:buChar char="-"/>
            </a:pPr>
            <a:r>
              <a:rPr kumimoji="1" lang="en-US" altLang="zh-CN" dirty="0" smtClean="0"/>
              <a:t>iOS</a:t>
            </a:r>
            <a:r>
              <a:rPr kumimoji="1" lang="zh-CN" altLang="en-US" dirty="0" smtClean="0"/>
              <a:t>架构师  </a:t>
            </a:r>
            <a:endParaRPr kumimoji="1" lang="en-US" altLang="zh-CN" dirty="0" smtClean="0"/>
          </a:p>
          <a:p>
            <a:pPr marL="0" indent="0">
              <a:buNone/>
            </a:pPr>
            <a:endParaRPr kumimoji="1" lang="zh-CN" altLang="en-US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5335881"/>
      </p:ext>
    </p:extLst>
  </p:cSld>
  <p:clrMapOvr>
    <a:masterClrMapping/>
  </p:clrMapOvr>
  <p:transition xmlns:p14="http://schemas.microsoft.com/office/powerpoint/2010/main">
    <p:blinds dir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iOS</a:t>
            </a:r>
            <a:r>
              <a:rPr kumimoji="1" lang="zh-CN" altLang="en-US" dirty="0" smtClean="0"/>
              <a:t>开发学习方法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4194" y="1334953"/>
            <a:ext cx="8280672" cy="4718729"/>
          </a:xfrm>
        </p:spPr>
        <p:txBody>
          <a:bodyPr/>
          <a:lstStyle/>
          <a:p>
            <a:pPr>
              <a:lnSpc>
                <a:spcPct val="150000"/>
              </a:lnSpc>
              <a:buClr>
                <a:srgbClr val="008000"/>
              </a:buClr>
              <a:buFont typeface="Symbol" charset="2"/>
              <a:buChar char="-"/>
            </a:pPr>
            <a:r>
              <a:rPr kumimoji="1" lang="zh-CN" altLang="en-US" dirty="0" smtClean="0"/>
              <a:t>老师是引路人，腿长在自己身上</a:t>
            </a:r>
            <a:endParaRPr kumimoji="1" lang="en-US" altLang="zh-CN" dirty="0" smtClean="0"/>
          </a:p>
          <a:p>
            <a:pPr>
              <a:lnSpc>
                <a:spcPct val="150000"/>
              </a:lnSpc>
              <a:buClr>
                <a:srgbClr val="008000"/>
              </a:buClr>
              <a:buFont typeface="Symbol" charset="2"/>
              <a:buChar char="-"/>
            </a:pP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是</a:t>
            </a:r>
            <a:r>
              <a:rPr kumimoji="1" lang="en-US" altLang="zh-CN" dirty="0" smtClean="0"/>
              <a:t>iOS</a:t>
            </a:r>
            <a:r>
              <a:rPr kumimoji="1" lang="zh-CN" altLang="en-US" dirty="0" smtClean="0"/>
              <a:t>开发的基础，掌握</a:t>
            </a: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是必要</a:t>
            </a:r>
            <a:endParaRPr kumimoji="1" lang="en-US" altLang="zh-CN" dirty="0" smtClean="0"/>
          </a:p>
          <a:p>
            <a:pPr>
              <a:lnSpc>
                <a:spcPct val="150000"/>
              </a:lnSpc>
              <a:buClr>
                <a:srgbClr val="008000"/>
              </a:buClr>
              <a:buFont typeface="Symbol" charset="2"/>
              <a:buChar char="-"/>
            </a:pPr>
            <a:r>
              <a:rPr kumimoji="1" lang="zh-CN" altLang="en-US" dirty="0" smtClean="0"/>
              <a:t>多问，多动手，多做项目</a:t>
            </a:r>
            <a:endParaRPr kumimoji="1" lang="en-US" altLang="zh-CN" dirty="0" smtClean="0"/>
          </a:p>
          <a:p>
            <a:pPr>
              <a:lnSpc>
                <a:spcPct val="150000"/>
              </a:lnSpc>
              <a:buClr>
                <a:srgbClr val="008000"/>
              </a:buClr>
              <a:buFont typeface="Symbol" charset="2"/>
              <a:buChar char="-"/>
            </a:pPr>
            <a:r>
              <a:rPr kumimoji="1" lang="zh-CN" altLang="en-US" dirty="0" smtClean="0"/>
              <a:t>踏实肯干，肯努力，肯付出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9151602"/>
      </p:ext>
    </p:extLst>
  </p:cSld>
  <p:clrMapOvr>
    <a:masterClrMapping/>
  </p:clrMapOvr>
  <p:transition xmlns:p14="http://schemas.microsoft.com/office/powerpoint/2010/main">
    <p:blinds dir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为什么要选择移动开发</a:t>
            </a:r>
          </a:p>
        </p:txBody>
      </p:sp>
      <p:sp>
        <p:nvSpPr>
          <p:cNvPr id="302082" name="Rectangle 3"/>
          <p:cNvSpPr>
            <a:spLocks noGrp="1" noChangeArrowheads="1"/>
          </p:cNvSpPr>
          <p:nvPr>
            <p:ph idx="1"/>
          </p:nvPr>
        </p:nvSpPr>
        <p:spPr>
          <a:xfrm>
            <a:off x="298294" y="1124744"/>
            <a:ext cx="8388867" cy="518457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kumimoji="0" lang="zh-CN" altLang="en-US" sz="1800" dirty="0">
                <a:latin typeface="+mj-ea"/>
                <a:ea typeface="+mj-ea"/>
                <a:cs typeface="宋体" charset="0"/>
              </a:rPr>
              <a:t>手机将是人类最离不开的设备之一，硬件软件参数也</a:t>
            </a:r>
            <a:r>
              <a:rPr kumimoji="0" lang="zh-CN" altLang="en-US" sz="1800" dirty="0" smtClean="0">
                <a:latin typeface="+mj-ea"/>
                <a:ea typeface="+mj-ea"/>
                <a:cs typeface="宋体" charset="0"/>
              </a:rPr>
              <a:t>越来越强，应用需求量剧增</a:t>
            </a:r>
          </a:p>
          <a:p>
            <a:pPr>
              <a:buFont typeface="Wingdings" charset="0"/>
              <a:buNone/>
            </a:pPr>
            <a:endParaRPr kumimoji="0" lang="zh-CN" altLang="en-US" sz="1800" dirty="0" smtClean="0">
              <a:latin typeface="+mj-ea"/>
              <a:ea typeface="+mj-ea"/>
              <a:cs typeface="宋体" charset="0"/>
            </a:endParaRPr>
          </a:p>
          <a:p>
            <a:r>
              <a:rPr kumimoji="0" lang="zh-CN" altLang="en-US" sz="1800" dirty="0" smtClean="0">
                <a:latin typeface="+mj-ea"/>
                <a:ea typeface="+mj-ea"/>
                <a:cs typeface="宋体" charset="0"/>
              </a:rPr>
              <a:t>移动互联</a:t>
            </a:r>
            <a:r>
              <a:rPr kumimoji="0" lang="zh-CN" altLang="en-US" sz="1800" dirty="0">
                <a:latin typeface="+mj-ea"/>
                <a:ea typeface="+mj-ea"/>
                <a:cs typeface="宋体" charset="0"/>
              </a:rPr>
              <a:t>（就是将移动通信和互联网二者结合起来）发展迅速，各大公司都对移动互联市场虎视眈眈：</a:t>
            </a:r>
          </a:p>
          <a:p>
            <a:pPr>
              <a:buFont typeface="Wingdings" charset="0"/>
              <a:buChar char="u"/>
            </a:pPr>
            <a:r>
              <a:rPr kumimoji="0" lang="zh-CN" altLang="en-US" sz="1800" dirty="0">
                <a:latin typeface="+mj-ea"/>
                <a:ea typeface="+mj-ea"/>
                <a:cs typeface="宋体" charset="0"/>
              </a:rPr>
              <a:t>腾讯以6000万的价格收购了一款由6人团队开发的手机刷机软件</a:t>
            </a:r>
          </a:p>
          <a:p>
            <a:pPr>
              <a:buFont typeface="Wingdings" charset="0"/>
              <a:buChar char="u"/>
            </a:pPr>
            <a:r>
              <a:rPr kumimoji="0" lang="zh-CN" altLang="en-US" sz="1800" dirty="0">
                <a:latin typeface="+mj-ea"/>
                <a:ea typeface="+mj-ea"/>
                <a:cs typeface="宋体" charset="0"/>
              </a:rPr>
              <a:t>Facebook准备斥资10亿美元收购以色列移动卫星导航初创企业</a:t>
            </a:r>
            <a:r>
              <a:rPr kumimoji="0" lang="zh-CN" altLang="en-US" sz="1800" dirty="0" smtClean="0">
                <a:latin typeface="+mj-ea"/>
                <a:ea typeface="+mj-ea"/>
                <a:cs typeface="宋体" charset="0"/>
              </a:rPr>
              <a:t>Waze</a:t>
            </a:r>
            <a:endParaRPr kumimoji="0" lang="en-US" altLang="zh-CN" sz="1800" dirty="0" smtClean="0">
              <a:latin typeface="+mj-ea"/>
              <a:ea typeface="+mj-ea"/>
              <a:cs typeface="宋体" charset="0"/>
            </a:endParaRPr>
          </a:p>
          <a:p>
            <a:pPr>
              <a:buFont typeface="Wingdings" charset="0"/>
              <a:buChar char="u"/>
            </a:pPr>
            <a:r>
              <a:rPr kumimoji="0" lang="zh-CN" altLang="en-US" sz="1800" dirty="0" smtClean="0">
                <a:latin typeface="+mj-ea"/>
                <a:ea typeface="+mj-ea"/>
                <a:cs typeface="宋体" charset="0"/>
              </a:rPr>
              <a:t>百度</a:t>
            </a:r>
            <a:r>
              <a:rPr kumimoji="0" lang="en-US" altLang="zh-CN" sz="1800" dirty="0" smtClean="0">
                <a:latin typeface="+mj-ea"/>
                <a:ea typeface="+mj-ea"/>
                <a:cs typeface="宋体" charset="0"/>
              </a:rPr>
              <a:t>19</a:t>
            </a:r>
            <a:r>
              <a:rPr kumimoji="0" lang="zh-CN" altLang="en-US" sz="1800" dirty="0" smtClean="0">
                <a:latin typeface="+mj-ea"/>
                <a:ea typeface="+mj-ea"/>
                <a:cs typeface="宋体" charset="0"/>
              </a:rPr>
              <a:t>亿美元收购</a:t>
            </a:r>
            <a:r>
              <a:rPr kumimoji="0" lang="en-US" altLang="zh-CN" sz="1800" dirty="0" smtClean="0">
                <a:latin typeface="+mj-ea"/>
                <a:ea typeface="+mj-ea"/>
                <a:cs typeface="宋体" charset="0"/>
              </a:rPr>
              <a:t>91</a:t>
            </a:r>
            <a:r>
              <a:rPr kumimoji="0" lang="zh-CN" altLang="en-US" sz="1800" dirty="0" smtClean="0">
                <a:latin typeface="+mj-ea"/>
                <a:ea typeface="+mj-ea"/>
                <a:cs typeface="宋体" charset="0"/>
              </a:rPr>
              <a:t>手机无线</a:t>
            </a:r>
            <a:endParaRPr kumimoji="0" lang="zh-CN" altLang="en-US" sz="1800" dirty="0">
              <a:latin typeface="+mj-ea"/>
              <a:ea typeface="+mj-ea"/>
              <a:cs typeface="宋体" charset="0"/>
            </a:endParaRPr>
          </a:p>
          <a:p>
            <a:endParaRPr kumimoji="0" lang="zh-CN" altLang="en-US" sz="1800" dirty="0">
              <a:latin typeface="+mj-ea"/>
              <a:ea typeface="+mj-ea"/>
              <a:cs typeface="宋体" charset="0"/>
            </a:endParaRPr>
          </a:p>
          <a:p>
            <a:r>
              <a:rPr kumimoji="0" lang="zh-CN" altLang="en-US" sz="1800" dirty="0">
                <a:latin typeface="+mj-ea"/>
                <a:ea typeface="+mj-ea"/>
                <a:cs typeface="宋体" charset="0"/>
              </a:rPr>
              <a:t>想在移动互联领域捞一桶金的创业者，也像雨后春笋般渐渐多起来了。因为，移动互联才只是个开始！！！</a:t>
            </a:r>
          </a:p>
          <a:p>
            <a:endParaRPr kumimoji="0" lang="zh-CN" altLang="en-US" sz="1800" dirty="0">
              <a:latin typeface="+mj-ea"/>
              <a:ea typeface="+mj-ea"/>
              <a:cs typeface="宋体" charset="0"/>
            </a:endParaRPr>
          </a:p>
          <a:p>
            <a:r>
              <a:rPr kumimoji="0" lang="zh-CN" altLang="en-US" sz="1800" dirty="0">
                <a:latin typeface="+mj-ea"/>
                <a:ea typeface="+mj-ea"/>
                <a:cs typeface="宋体" charset="0"/>
              </a:rPr>
              <a:t>众多公司为了在移动互联市场立足，都纷纷出了自己的移动终端产品。现在的软件，有了电脑版，就得出一个手机版。</a:t>
            </a:r>
          </a:p>
          <a:p>
            <a:endParaRPr kumimoji="0" lang="zh-CN" altLang="en-US" sz="1800" dirty="0">
              <a:latin typeface="+mj-ea"/>
              <a:ea typeface="+mj-ea"/>
              <a:cs typeface="宋体" charset="0"/>
            </a:endParaRPr>
          </a:p>
          <a:p>
            <a:r>
              <a:rPr kumimoji="0" lang="zh-CN" altLang="en-US" sz="1800" dirty="0">
                <a:latin typeface="+mj-ea"/>
                <a:ea typeface="+mj-ea"/>
                <a:cs typeface="宋体" charset="0"/>
              </a:rPr>
              <a:t>总之，现在的市场对移动开发人才的需求量是非常</a:t>
            </a:r>
            <a:r>
              <a:rPr kumimoji="0" lang="zh-CN" altLang="en-US" sz="1800" dirty="0" smtClean="0">
                <a:latin typeface="+mj-ea"/>
                <a:ea typeface="+mj-ea"/>
                <a:cs typeface="宋体" charset="0"/>
              </a:rPr>
              <a:t>大</a:t>
            </a:r>
            <a:endParaRPr kumimoji="0" lang="zh-CN" altLang="en-US" sz="1800" dirty="0">
              <a:latin typeface="+mj-ea"/>
              <a:ea typeface="+mj-ea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046365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主流手机操作系统</a:t>
            </a:r>
          </a:p>
        </p:txBody>
      </p:sp>
      <p:sp>
        <p:nvSpPr>
          <p:cNvPr id="303106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0" lang="zh-CN" altLang="en-US" sz="1800" dirty="0">
                <a:latin typeface="+mj-ea"/>
                <a:ea typeface="+mj-ea"/>
                <a:cs typeface="宋体" charset="0"/>
              </a:rPr>
              <a:t>目前应用在手机上的操作系统主要有</a:t>
            </a:r>
            <a:r>
              <a:rPr kumimoji="0" lang="zh-CN" altLang="en-US" sz="1800" dirty="0" smtClean="0">
                <a:latin typeface="+mj-ea"/>
                <a:ea typeface="+mj-ea"/>
                <a:cs typeface="宋体" charset="0"/>
              </a:rPr>
              <a:t>：</a:t>
            </a:r>
            <a:r>
              <a:rPr kumimoji="0" lang="zh-CN" altLang="en-US" sz="1800" dirty="0" smtClean="0">
                <a:solidFill>
                  <a:srgbClr val="FF0000"/>
                </a:solidFill>
                <a:latin typeface="+mj-ea"/>
                <a:ea typeface="+mj-ea"/>
                <a:cs typeface="宋体" charset="0"/>
              </a:rPr>
              <a:t>Android</a:t>
            </a:r>
            <a:r>
              <a:rPr kumimoji="0" lang="zh-CN" altLang="en-US" sz="1800" dirty="0">
                <a:solidFill>
                  <a:srgbClr val="FF0000"/>
                </a:solidFill>
                <a:latin typeface="+mj-ea"/>
                <a:ea typeface="+mj-ea"/>
                <a:cs typeface="宋体" charset="0"/>
              </a:rPr>
              <a:t>（安卓）</a:t>
            </a:r>
            <a:r>
              <a:rPr kumimoji="0" lang="zh-CN" altLang="en-US" sz="1800" dirty="0">
                <a:latin typeface="+mj-ea"/>
                <a:ea typeface="+mj-ea"/>
                <a:cs typeface="宋体" charset="0"/>
              </a:rPr>
              <a:t>、</a:t>
            </a:r>
            <a:r>
              <a:rPr kumimoji="0" lang="zh-CN" altLang="en-US" sz="1800" dirty="0">
                <a:solidFill>
                  <a:srgbClr val="FF0000"/>
                </a:solidFill>
                <a:latin typeface="+mj-ea"/>
                <a:ea typeface="+mj-ea"/>
                <a:cs typeface="宋体" charset="0"/>
              </a:rPr>
              <a:t>iOS</a:t>
            </a:r>
            <a:r>
              <a:rPr kumimoji="0" lang="zh-CN" altLang="en-US" sz="1800" dirty="0">
                <a:latin typeface="+mj-ea"/>
                <a:ea typeface="+mj-ea"/>
                <a:cs typeface="宋体" charset="0"/>
              </a:rPr>
              <a:t>、Black Berry（黑莓）OS、Windows Phone</a:t>
            </a:r>
          </a:p>
          <a:p>
            <a:endParaRPr kumimoji="0" lang="zh-CN" altLang="en-US" sz="1800" dirty="0">
              <a:latin typeface="+mj-ea"/>
              <a:ea typeface="+mj-ea"/>
              <a:cs typeface="宋体" charset="0"/>
            </a:endParaRPr>
          </a:p>
          <a:p>
            <a:r>
              <a:rPr kumimoji="0" lang="zh-CN" altLang="en-US" sz="1800" dirty="0">
                <a:latin typeface="+mj-ea"/>
                <a:ea typeface="+mj-ea"/>
                <a:cs typeface="宋体" charset="0"/>
              </a:rPr>
              <a:t>根据IDC（互联网数据中心）公布的数据，</a:t>
            </a:r>
            <a:r>
              <a:rPr kumimoji="0" lang="zh-CN" altLang="en-US" sz="1800" dirty="0" smtClean="0">
                <a:latin typeface="+mj-ea"/>
                <a:ea typeface="+mj-ea"/>
                <a:cs typeface="宋体" charset="0"/>
              </a:rPr>
              <a:t>201</a:t>
            </a:r>
            <a:r>
              <a:rPr kumimoji="0" lang="en-US" altLang="zh-CN" sz="1800" dirty="0" smtClean="0">
                <a:latin typeface="+mj-ea"/>
                <a:ea typeface="+mj-ea"/>
                <a:cs typeface="宋体" charset="0"/>
              </a:rPr>
              <a:t>4</a:t>
            </a:r>
            <a:r>
              <a:rPr kumimoji="0" lang="zh-CN" altLang="en-US" sz="1800" dirty="0" smtClean="0">
                <a:latin typeface="+mj-ea"/>
                <a:ea typeface="+mj-ea"/>
                <a:cs typeface="宋体" charset="0"/>
              </a:rPr>
              <a:t>年</a:t>
            </a:r>
            <a:r>
              <a:rPr kumimoji="0" lang="zh-CN" altLang="en-US" sz="1800" dirty="0">
                <a:latin typeface="+mj-ea"/>
                <a:ea typeface="+mj-ea"/>
                <a:cs typeface="宋体" charset="0"/>
              </a:rPr>
              <a:t>第四季度：</a:t>
            </a:r>
          </a:p>
          <a:p>
            <a:pPr>
              <a:buFont typeface="Wingdings" charset="0"/>
              <a:buChar char="u"/>
            </a:pPr>
            <a:r>
              <a:rPr kumimoji="0" lang="zh-CN" altLang="en-US" sz="1800" dirty="0">
                <a:latin typeface="+mj-ea"/>
                <a:ea typeface="+mj-ea"/>
                <a:cs typeface="宋体" charset="0"/>
              </a:rPr>
              <a:t>Android和iOS在全球范围内的市场份额占有率总共为</a:t>
            </a:r>
            <a:r>
              <a:rPr kumimoji="0" lang="zh-CN" altLang="en-US" sz="1800" dirty="0" smtClean="0">
                <a:solidFill>
                  <a:srgbClr val="FF0000"/>
                </a:solidFill>
                <a:latin typeface="+mj-ea"/>
                <a:ea typeface="+mj-ea"/>
                <a:cs typeface="宋体" charset="0"/>
              </a:rPr>
              <a:t>9</a:t>
            </a:r>
            <a:r>
              <a:rPr kumimoji="0" lang="en-US" altLang="zh-CN" sz="1800" dirty="0" smtClean="0">
                <a:solidFill>
                  <a:srgbClr val="FF0000"/>
                </a:solidFill>
                <a:latin typeface="+mj-ea"/>
                <a:ea typeface="+mj-ea"/>
                <a:cs typeface="宋体" charset="0"/>
              </a:rPr>
              <a:t>6</a:t>
            </a:r>
            <a:r>
              <a:rPr kumimoji="0" lang="zh-CN" altLang="en-US" sz="1800" dirty="0" smtClean="0">
                <a:solidFill>
                  <a:srgbClr val="FF0000"/>
                </a:solidFill>
                <a:latin typeface="+mj-ea"/>
                <a:ea typeface="+mj-ea"/>
                <a:cs typeface="宋体" charset="0"/>
              </a:rPr>
              <a:t>.</a:t>
            </a:r>
            <a:r>
              <a:rPr kumimoji="0" lang="en-US" altLang="zh-CN" sz="1800" dirty="0" smtClean="0">
                <a:solidFill>
                  <a:srgbClr val="FF0000"/>
                </a:solidFill>
                <a:latin typeface="+mj-ea"/>
                <a:ea typeface="+mj-ea"/>
                <a:cs typeface="宋体" charset="0"/>
              </a:rPr>
              <a:t>3</a:t>
            </a:r>
            <a:r>
              <a:rPr kumimoji="0" lang="zh-CN" altLang="en-US" sz="1800" dirty="0" smtClean="0">
                <a:solidFill>
                  <a:srgbClr val="FF0000"/>
                </a:solidFill>
                <a:latin typeface="+mj-ea"/>
                <a:ea typeface="+mj-ea"/>
                <a:cs typeface="宋体" charset="0"/>
              </a:rPr>
              <a:t>%</a:t>
            </a:r>
            <a:endParaRPr kumimoji="0" lang="zh-CN" altLang="en-US" sz="1800" dirty="0">
              <a:solidFill>
                <a:srgbClr val="FF0000"/>
              </a:solidFill>
              <a:latin typeface="+mj-ea"/>
              <a:ea typeface="+mj-ea"/>
              <a:cs typeface="宋体" charset="0"/>
            </a:endParaRPr>
          </a:p>
          <a:p>
            <a:pPr>
              <a:buFont typeface="Wingdings" charset="0"/>
              <a:buChar char="u"/>
            </a:pPr>
            <a:r>
              <a:rPr kumimoji="0" lang="zh-CN" altLang="en-US" sz="1800" dirty="0">
                <a:latin typeface="+mj-ea"/>
                <a:ea typeface="+mj-ea"/>
                <a:cs typeface="宋体" charset="0"/>
              </a:rPr>
              <a:t>Android和iOS</a:t>
            </a:r>
            <a:r>
              <a:rPr kumimoji="0" lang="zh-CN" altLang="en-US" sz="1800" dirty="0" smtClean="0">
                <a:latin typeface="+mj-ea"/>
                <a:ea typeface="+mj-ea"/>
                <a:cs typeface="宋体" charset="0"/>
              </a:rPr>
              <a:t>手机共出货</a:t>
            </a:r>
            <a:r>
              <a:rPr kumimoji="0" lang="en-US" altLang="zh-CN" sz="1800" dirty="0" smtClean="0">
                <a:solidFill>
                  <a:srgbClr val="FF0000"/>
                </a:solidFill>
                <a:latin typeface="+mj-ea"/>
                <a:ea typeface="+mj-ea"/>
                <a:cs typeface="宋体" charset="0"/>
              </a:rPr>
              <a:t>1</a:t>
            </a:r>
            <a:r>
              <a:rPr kumimoji="0" lang="zh-CN" altLang="en-US" sz="1800" dirty="0" smtClean="0">
                <a:solidFill>
                  <a:srgbClr val="FF0000"/>
                </a:solidFill>
                <a:latin typeface="+mj-ea"/>
                <a:ea typeface="+mj-ea"/>
                <a:cs typeface="宋体" charset="0"/>
              </a:rPr>
              <a:t>2.</a:t>
            </a:r>
            <a:r>
              <a:rPr kumimoji="0" lang="en-US" altLang="zh-CN" sz="1800" dirty="0" smtClean="0">
                <a:solidFill>
                  <a:srgbClr val="FF0000"/>
                </a:solidFill>
                <a:latin typeface="+mj-ea"/>
                <a:ea typeface="+mj-ea"/>
                <a:cs typeface="宋体" charset="0"/>
              </a:rPr>
              <a:t>38</a:t>
            </a:r>
            <a:r>
              <a:rPr kumimoji="0" lang="zh-CN" altLang="en-US" sz="1800" dirty="0" smtClean="0">
                <a:solidFill>
                  <a:srgbClr val="FF0000"/>
                </a:solidFill>
                <a:latin typeface="+mj-ea"/>
                <a:ea typeface="+mj-ea"/>
                <a:cs typeface="宋体" charset="0"/>
              </a:rPr>
              <a:t>亿</a:t>
            </a:r>
            <a:r>
              <a:rPr kumimoji="0" lang="zh-CN" altLang="en-US" sz="1800" dirty="0" smtClean="0">
                <a:latin typeface="+mj-ea"/>
                <a:ea typeface="+mj-ea"/>
                <a:cs typeface="宋体" charset="0"/>
              </a:rPr>
              <a:t>台，</a:t>
            </a:r>
            <a:r>
              <a:rPr lang="en-US" altLang="zh-CN" sz="1800" dirty="0" smtClean="0">
                <a:latin typeface="+mj-ea"/>
                <a:ea typeface="+mj-ea"/>
                <a:cs typeface="宋体" charset="0"/>
              </a:rPr>
              <a:t>iPhone</a:t>
            </a:r>
            <a:r>
              <a:rPr lang="zh-CN" altLang="en-US" sz="1800" dirty="0" smtClean="0">
                <a:latin typeface="+mj-ea"/>
                <a:ea typeface="+mj-ea"/>
                <a:cs typeface="宋体" charset="0"/>
              </a:rPr>
              <a:t>独占鳌头坐稳高端市场</a:t>
            </a:r>
            <a:endParaRPr kumimoji="0" lang="zh-CN" altLang="en-US" sz="1800" dirty="0">
              <a:latin typeface="+mj-ea"/>
              <a:ea typeface="+mj-ea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484970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iOS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开发人才缺口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/>
            </a:r>
            <a:b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endParaRPr kumimoji="1" lang="zh-CN" altLang="en-US" dirty="0"/>
          </a:p>
        </p:txBody>
      </p:sp>
      <p:sp>
        <p:nvSpPr>
          <p:cNvPr id="25" name="Title 13"/>
          <p:cNvSpPr txBox="1">
            <a:spLocks/>
          </p:cNvSpPr>
          <p:nvPr/>
        </p:nvSpPr>
        <p:spPr bwMode="auto">
          <a:xfrm>
            <a:off x="1763689" y="116632"/>
            <a:ext cx="7200800" cy="90872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endParaRPr lang="en-US" sz="3600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98292" y="973909"/>
            <a:ext cx="8547416" cy="2562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6575" indent="-536575" eaLnBrk="0" hangingPunct="0">
              <a:lnSpc>
                <a:spcPct val="150000"/>
              </a:lnSpc>
              <a:spcAft>
                <a:spcPts val="600"/>
              </a:spcAft>
              <a:buBlip>
                <a:blip r:embed="rId3"/>
              </a:buBlip>
              <a:tabLst>
                <a:tab pos="442913" algn="l"/>
              </a:tabLst>
            </a:pPr>
            <a:r>
              <a:rPr lang="zh-CN" altLang="en-US" dirty="0" smtClean="0">
                <a:latin typeface="+mj-ea"/>
                <a:ea typeface="+mj-ea"/>
              </a:rPr>
              <a:t>从</a:t>
            </a:r>
            <a:r>
              <a:rPr lang="en-US" altLang="zh-CN" dirty="0" smtClean="0">
                <a:latin typeface="+mj-ea"/>
                <a:ea typeface="+mj-ea"/>
              </a:rPr>
              <a:t>2014</a:t>
            </a:r>
            <a:r>
              <a:rPr lang="zh-CN" altLang="en-US" dirty="0" smtClean="0">
                <a:latin typeface="+mj-ea"/>
                <a:ea typeface="+mj-ea"/>
              </a:rPr>
              <a:t>年招聘</a:t>
            </a:r>
            <a:r>
              <a:rPr lang="zh-CN" altLang="en-US" dirty="0">
                <a:latin typeface="+mj-ea"/>
                <a:ea typeface="+mj-ea"/>
              </a:rPr>
              <a:t>情况来看</a:t>
            </a:r>
            <a:r>
              <a:rPr lang="zh-CN" altLang="en-US" dirty="0" smtClean="0">
                <a:latin typeface="+mj-ea"/>
                <a:ea typeface="+mj-ea"/>
              </a:rPr>
              <a:t>，</a:t>
            </a:r>
            <a:r>
              <a:rPr lang="en-US" altLang="zh-CN" dirty="0">
                <a:latin typeface="+mj-ea"/>
                <a:ea typeface="+mj-ea"/>
              </a:rPr>
              <a:t>i</a:t>
            </a:r>
            <a:r>
              <a:rPr lang="en-US" altLang="zh-CN" dirty="0" smtClean="0">
                <a:latin typeface="+mj-ea"/>
                <a:ea typeface="+mj-ea"/>
              </a:rPr>
              <a:t>OS</a:t>
            </a:r>
            <a:r>
              <a:rPr lang="zh-CN" altLang="en-US" dirty="0">
                <a:latin typeface="+mj-ea"/>
                <a:ea typeface="+mj-ea"/>
              </a:rPr>
              <a:t>软件工程师岗位需求达到了惊人</a:t>
            </a:r>
            <a:r>
              <a:rPr lang="zh-CN" altLang="en-US" dirty="0" smtClean="0">
                <a:latin typeface="+mj-ea"/>
                <a:ea typeface="+mj-ea"/>
              </a:rPr>
              <a:t>的</a:t>
            </a:r>
            <a:r>
              <a:rPr lang="en-US" altLang="zh-CN" dirty="0" smtClean="0">
                <a:latin typeface="+mj-ea"/>
                <a:ea typeface="+mj-ea"/>
              </a:rPr>
              <a:t>5</a:t>
            </a:r>
            <a:r>
              <a:rPr lang="zh-CN" altLang="en-US" dirty="0" smtClean="0">
                <a:latin typeface="+mj-ea"/>
                <a:ea typeface="+mj-ea"/>
              </a:rPr>
              <a:t>万多个</a:t>
            </a:r>
            <a:r>
              <a:rPr lang="zh-CN" altLang="en-US" dirty="0">
                <a:latin typeface="+mj-ea"/>
                <a:ea typeface="+mj-ea"/>
              </a:rPr>
              <a:t>，成为索引擎上最热门的岗位。随着</a:t>
            </a:r>
            <a:r>
              <a:rPr lang="en-US" altLang="zh-CN" dirty="0">
                <a:latin typeface="+mj-ea"/>
                <a:ea typeface="+mj-ea"/>
              </a:rPr>
              <a:t>iPhone</a:t>
            </a:r>
            <a:r>
              <a:rPr lang="zh-CN" altLang="en-US" dirty="0">
                <a:latin typeface="+mj-ea"/>
                <a:ea typeface="+mj-ea"/>
              </a:rPr>
              <a:t>在全球创造的庞大的应用市场</a:t>
            </a:r>
            <a:r>
              <a:rPr lang="zh-CN" altLang="en-US" dirty="0" smtClean="0">
                <a:latin typeface="+mj-ea"/>
                <a:ea typeface="+mj-ea"/>
              </a:rPr>
              <a:t>，</a:t>
            </a:r>
            <a:r>
              <a:rPr lang="en-US" altLang="zh-CN" dirty="0">
                <a:latin typeface="+mj-ea"/>
                <a:ea typeface="+mj-ea"/>
              </a:rPr>
              <a:t>i</a:t>
            </a:r>
            <a:r>
              <a:rPr lang="en-US" altLang="zh-CN" dirty="0" smtClean="0">
                <a:latin typeface="+mj-ea"/>
                <a:ea typeface="+mj-ea"/>
              </a:rPr>
              <a:t>OS</a:t>
            </a:r>
            <a:r>
              <a:rPr lang="zh-CN" altLang="en-US" dirty="0">
                <a:latin typeface="+mj-ea"/>
                <a:ea typeface="+mj-ea"/>
              </a:rPr>
              <a:t>开发人员成为应用开发公司所争抢的对象，调查数据显示，目前</a:t>
            </a:r>
            <a:r>
              <a:rPr lang="en-US" altLang="zh-CN" dirty="0" smtClean="0">
                <a:latin typeface="+mj-ea"/>
                <a:ea typeface="+mj-ea"/>
              </a:rPr>
              <a:t>iOS</a:t>
            </a:r>
            <a:r>
              <a:rPr lang="zh-CN" altLang="en-US" dirty="0" smtClean="0">
                <a:latin typeface="+mj-ea"/>
                <a:ea typeface="+mj-ea"/>
              </a:rPr>
              <a:t>软件</a:t>
            </a:r>
            <a:r>
              <a:rPr lang="zh-CN" altLang="en-US" dirty="0">
                <a:latin typeface="+mj-ea"/>
                <a:ea typeface="+mj-ea"/>
              </a:rPr>
              <a:t>人才已出现了</a:t>
            </a:r>
            <a:r>
              <a:rPr lang="en-US" altLang="zh-CN" dirty="0">
                <a:latin typeface="+mj-ea"/>
                <a:ea typeface="+mj-ea"/>
              </a:rPr>
              <a:t>38</a:t>
            </a:r>
            <a:r>
              <a:rPr lang="zh-CN" altLang="en-US" dirty="0">
                <a:latin typeface="+mj-ea"/>
                <a:ea typeface="+mj-ea"/>
              </a:rPr>
              <a:t>万缺口，根据国家官方公布的数据，未来几年</a:t>
            </a:r>
            <a:r>
              <a:rPr lang="en-US" altLang="zh-CN" dirty="0" smtClean="0">
                <a:latin typeface="+mj-ea"/>
                <a:ea typeface="+mj-ea"/>
              </a:rPr>
              <a:t>iOS</a:t>
            </a:r>
            <a:r>
              <a:rPr lang="zh-CN" altLang="en-US" dirty="0" smtClean="0">
                <a:latin typeface="+mj-ea"/>
                <a:ea typeface="+mj-ea"/>
              </a:rPr>
              <a:t>软件开发</a:t>
            </a:r>
            <a:r>
              <a:rPr lang="zh-CN" altLang="en-US" dirty="0">
                <a:latin typeface="+mj-ea"/>
                <a:ea typeface="+mj-ea"/>
              </a:rPr>
              <a:t>人才市场缺口将达百万，未来几年内</a:t>
            </a:r>
            <a:r>
              <a:rPr lang="zh-CN" altLang="en-US" dirty="0" smtClean="0">
                <a:latin typeface="+mj-ea"/>
                <a:ea typeface="+mj-ea"/>
              </a:rPr>
              <a:t>，</a:t>
            </a:r>
            <a:r>
              <a:rPr lang="en-US" altLang="zh-CN" dirty="0">
                <a:latin typeface="+mj-ea"/>
                <a:ea typeface="+mj-ea"/>
              </a:rPr>
              <a:t>i</a:t>
            </a:r>
            <a:r>
              <a:rPr lang="en-US" altLang="zh-CN" dirty="0" smtClean="0">
                <a:latin typeface="+mj-ea"/>
                <a:ea typeface="+mj-ea"/>
              </a:rPr>
              <a:t>OS</a:t>
            </a:r>
            <a:r>
              <a:rPr lang="zh-CN" altLang="en-US" dirty="0">
                <a:latin typeface="+mj-ea"/>
                <a:ea typeface="+mj-ea"/>
              </a:rPr>
              <a:t>软件开发人员都将</a:t>
            </a:r>
            <a:r>
              <a:rPr lang="zh-CN" altLang="en-US" dirty="0" smtClean="0">
                <a:latin typeface="+mj-ea"/>
                <a:ea typeface="+mj-ea"/>
              </a:rPr>
              <a:t>供不应求，高薪纳贤便成为社会发展所需。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4" y="3645024"/>
            <a:ext cx="4754692" cy="260011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390" y="3645024"/>
            <a:ext cx="4355610" cy="276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686063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iOS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开发薪资水平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/>
            </a:r>
            <a:b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endParaRPr kumimoji="1" lang="zh-CN" altLang="en-US" dirty="0"/>
          </a:p>
        </p:txBody>
      </p:sp>
      <p:sp>
        <p:nvSpPr>
          <p:cNvPr id="25" name="Title 13"/>
          <p:cNvSpPr txBox="1">
            <a:spLocks/>
          </p:cNvSpPr>
          <p:nvPr/>
        </p:nvSpPr>
        <p:spPr bwMode="auto">
          <a:xfrm>
            <a:off x="3279232" y="117494"/>
            <a:ext cx="5868144" cy="84014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endParaRPr lang="en-US" sz="3600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406487" y="1118325"/>
            <a:ext cx="8280920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6575" indent="-536575" eaLnBrk="0" hangingPunct="0">
              <a:lnSpc>
                <a:spcPct val="150000"/>
              </a:lnSpc>
              <a:spcAft>
                <a:spcPts val="600"/>
              </a:spcAft>
              <a:buBlip>
                <a:blip r:embed="rId3"/>
              </a:buBlip>
              <a:tabLst>
                <a:tab pos="442913" algn="l"/>
              </a:tabLst>
            </a:pPr>
            <a:r>
              <a:rPr lang="en-US" altLang="zh-CN" dirty="0" smtClean="0">
                <a:latin typeface="+mj-ea"/>
                <a:ea typeface="+mj-ea"/>
              </a:rPr>
              <a:t>2014</a:t>
            </a:r>
            <a:r>
              <a:rPr lang="zh-CN" altLang="en-US" dirty="0" smtClean="0">
                <a:latin typeface="+mj-ea"/>
                <a:ea typeface="+mj-ea"/>
              </a:rPr>
              <a:t>年</a:t>
            </a:r>
            <a:r>
              <a:rPr lang="en-US" altLang="zh-CN" dirty="0" smtClean="0">
                <a:latin typeface="+mj-ea"/>
                <a:ea typeface="+mj-ea"/>
              </a:rPr>
              <a:t>iOS</a:t>
            </a:r>
            <a:r>
              <a:rPr lang="zh-CN" altLang="en-US" dirty="0" smtClean="0">
                <a:latin typeface="+mj-ea"/>
                <a:ea typeface="+mj-ea"/>
              </a:rPr>
              <a:t>开发</a:t>
            </a:r>
            <a:r>
              <a:rPr lang="zh-CN" altLang="en-US" dirty="0">
                <a:latin typeface="+mj-ea"/>
                <a:ea typeface="+mj-ea"/>
              </a:rPr>
              <a:t>者</a:t>
            </a:r>
            <a:r>
              <a:rPr lang="zh-CN" altLang="en-US" dirty="0" smtClean="0">
                <a:latin typeface="+mj-ea"/>
                <a:ea typeface="+mj-ea"/>
              </a:rPr>
              <a:t>薪酬范围比例以及月薪与工作经验。</a:t>
            </a:r>
            <a:endParaRPr lang="en-US" altLang="zh-CN" dirty="0">
              <a:latin typeface="+mj-ea"/>
              <a:ea typeface="+mj-ea"/>
            </a:endParaRPr>
          </a:p>
        </p:txBody>
      </p:sp>
      <p:pic>
        <p:nvPicPr>
          <p:cNvPr id="15364" name="Picture 4" descr="C:\Users\Administrator\Desktop\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293" y="3212976"/>
            <a:ext cx="4219610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 descr="C:\Users\Administrator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2" y="3067757"/>
            <a:ext cx="4455978" cy="259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4"/>
          <p:cNvSpPr txBox="1">
            <a:spLocks noChangeArrowheads="1"/>
          </p:cNvSpPr>
          <p:nvPr/>
        </p:nvSpPr>
        <p:spPr bwMode="black">
          <a:xfrm>
            <a:off x="1043609" y="2247261"/>
            <a:ext cx="22356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zh-CN" altLang="en-US" sz="2400" b="1" dirty="0" smtClean="0">
                <a:solidFill>
                  <a:srgbClr val="00B050"/>
                </a:solidFill>
                <a:latin typeface="+mj-ea"/>
                <a:ea typeface="+mj-ea"/>
                <a:cs typeface="Arial" charset="0"/>
              </a:rPr>
              <a:t>月薪范围比例</a:t>
            </a:r>
            <a:endParaRPr lang="en-US" altLang="zh-CN" sz="2400" b="1" dirty="0">
              <a:solidFill>
                <a:srgbClr val="00B050"/>
              </a:solidFill>
              <a:latin typeface="+mj-ea"/>
              <a:ea typeface="+mj-ea"/>
              <a:cs typeface="Arial" charset="0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black">
          <a:xfrm>
            <a:off x="5404280" y="2418082"/>
            <a:ext cx="24080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zh-CN" altLang="en-US" sz="2400" b="1" dirty="0" smtClean="0">
                <a:solidFill>
                  <a:srgbClr val="00B050"/>
                </a:solidFill>
                <a:latin typeface="+mj-ea"/>
                <a:ea typeface="+mj-ea"/>
                <a:cs typeface="Arial" charset="0"/>
              </a:rPr>
              <a:t>月薪与工作经验</a:t>
            </a:r>
            <a:endParaRPr lang="en-US" altLang="zh-CN" sz="2400" b="1" dirty="0">
              <a:solidFill>
                <a:srgbClr val="00B050"/>
              </a:solidFill>
              <a:latin typeface="+mj-ea"/>
              <a:ea typeface="+mj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205402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为什么要选择iOS（跟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ndroid的比较）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679128"/>
              </p:ext>
            </p:extLst>
          </p:nvPr>
        </p:nvGraphicFramePr>
        <p:xfrm>
          <a:off x="460587" y="1768204"/>
          <a:ext cx="8184231" cy="376960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28077"/>
                <a:gridCol w="2728077"/>
                <a:gridCol w="2728077"/>
              </a:tblGrid>
              <a:tr h="4188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对比项</a:t>
                      </a:r>
                      <a:endParaRPr lang="zh-CN" altLang="en-US" sz="1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dirty="0" smtClean="0">
                          <a:latin typeface="+mn-ea"/>
                          <a:ea typeface="+mn-ea"/>
                        </a:rPr>
                        <a:t>iOS</a:t>
                      </a:r>
                      <a:endParaRPr lang="zh-CN" altLang="en-US" sz="1900" dirty="0">
                        <a:latin typeface="+mn-ea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dirty="0" smtClean="0">
                          <a:latin typeface="+mn-ea"/>
                          <a:ea typeface="+mn-ea"/>
                        </a:rPr>
                        <a:t>Android</a:t>
                      </a:r>
                      <a:endParaRPr lang="zh-CN" altLang="en-US" sz="1900" dirty="0">
                        <a:latin typeface="+mn-ea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  <a:tr h="4188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设备激活量</a:t>
                      </a:r>
                      <a:endParaRPr lang="zh-CN" altLang="en-US" sz="1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 smtClean="0">
                          <a:latin typeface="+mn-ea"/>
                          <a:ea typeface="+mn-ea"/>
                        </a:rPr>
                        <a:t>高</a:t>
                      </a:r>
                      <a:endParaRPr lang="zh-CN" altLang="en-US" sz="1900" dirty="0">
                        <a:latin typeface="+mn-ea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 smtClean="0">
                          <a:latin typeface="+mn-ea"/>
                          <a:ea typeface="+mn-ea"/>
                        </a:rPr>
                        <a:t>较低</a:t>
                      </a:r>
                      <a:endParaRPr lang="zh-CN" altLang="en-US" sz="1900" dirty="0">
                        <a:latin typeface="+mn-ea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84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9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Courier New" charset="0"/>
                        </a:rPr>
                        <a:t>平台带来的收益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 smtClean="0">
                          <a:latin typeface="+mn-ea"/>
                          <a:ea typeface="+mn-ea"/>
                        </a:rPr>
                        <a:t>是</a:t>
                      </a:r>
                      <a:r>
                        <a:rPr lang="en-US" altLang="zh-CN" sz="1900" dirty="0" smtClean="0">
                          <a:latin typeface="+mn-ea"/>
                          <a:ea typeface="+mn-ea"/>
                        </a:rPr>
                        <a:t>Android</a:t>
                      </a:r>
                      <a:r>
                        <a:rPr lang="zh-CN" altLang="en-US" sz="1900" dirty="0" smtClean="0">
                          <a:latin typeface="+mn-ea"/>
                          <a:ea typeface="+mn-ea"/>
                        </a:rPr>
                        <a:t>的</a:t>
                      </a:r>
                      <a:r>
                        <a:rPr lang="en-US" altLang="zh-CN" sz="1900" dirty="0" smtClean="0">
                          <a:latin typeface="+mn-ea"/>
                          <a:ea typeface="+mn-ea"/>
                        </a:rPr>
                        <a:t>5</a:t>
                      </a:r>
                      <a:r>
                        <a:rPr lang="zh-CN" altLang="en-US" sz="1900" dirty="0" smtClean="0">
                          <a:latin typeface="+mn-ea"/>
                          <a:ea typeface="+mn-ea"/>
                        </a:rPr>
                        <a:t>倍</a:t>
                      </a:r>
                      <a:endParaRPr lang="zh-CN" altLang="en-US" sz="1900" dirty="0">
                        <a:latin typeface="+mn-ea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 smtClean="0">
                          <a:latin typeface="+mn-ea"/>
                          <a:ea typeface="+mn-ea"/>
                        </a:rPr>
                        <a:t>比</a:t>
                      </a:r>
                      <a:r>
                        <a:rPr lang="en-US" altLang="zh-CN" sz="1900" dirty="0" smtClean="0">
                          <a:latin typeface="+mn-ea"/>
                          <a:ea typeface="+mn-ea"/>
                        </a:rPr>
                        <a:t>iOS</a:t>
                      </a:r>
                      <a:r>
                        <a:rPr lang="zh-CN" altLang="en-US" sz="1900" dirty="0" smtClean="0">
                          <a:latin typeface="+mn-ea"/>
                          <a:ea typeface="+mn-ea"/>
                        </a:rPr>
                        <a:t>低</a:t>
                      </a:r>
                      <a:endParaRPr lang="zh-CN" altLang="en-US" sz="1900" dirty="0">
                        <a:latin typeface="+mn-ea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845"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9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Courier New" charset="0"/>
                        </a:rPr>
                        <a:t>应用生态圈</a:t>
                      </a:r>
                      <a:endParaRPr kumimoji="0" lang="zh-CN" altLang="en-US" sz="19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Courier New" charset="0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 smtClean="0">
                          <a:latin typeface="+mn-ea"/>
                          <a:ea typeface="+mn-ea"/>
                        </a:rPr>
                        <a:t>完善</a:t>
                      </a:r>
                      <a:endParaRPr lang="zh-CN" altLang="en-US" sz="1900" dirty="0">
                        <a:latin typeface="+mn-ea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 smtClean="0">
                          <a:latin typeface="+mn-ea"/>
                          <a:ea typeface="+mn-ea"/>
                        </a:rPr>
                        <a:t>不完善</a:t>
                      </a:r>
                      <a:endParaRPr lang="zh-CN" altLang="en-US" sz="1900" dirty="0">
                        <a:latin typeface="+mn-ea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84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9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Courier New" charset="0"/>
                        </a:rPr>
                        <a:t>平板市场占有率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 smtClean="0">
                          <a:latin typeface="+mn-ea"/>
                          <a:ea typeface="+mn-ea"/>
                        </a:rPr>
                        <a:t>很大</a:t>
                      </a:r>
                      <a:endParaRPr lang="zh-CN" altLang="en-US" sz="1900" dirty="0">
                        <a:latin typeface="+mn-ea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 smtClean="0">
                          <a:latin typeface="+mn-ea"/>
                          <a:ea typeface="+mn-ea"/>
                        </a:rPr>
                        <a:t>小</a:t>
                      </a:r>
                      <a:endParaRPr lang="zh-CN" altLang="en-US" sz="1900" dirty="0">
                        <a:latin typeface="+mn-ea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84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90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Courier New" charset="0"/>
                        </a:rPr>
                        <a:t>系统安全性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900" dirty="0" smtClean="0">
                          <a:latin typeface="+mn-ea"/>
                          <a:ea typeface="+mn-ea"/>
                        </a:rPr>
                        <a:t>安全、稳定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900" smtClean="0">
                          <a:latin typeface="+mn-ea"/>
                          <a:ea typeface="+mn-ea"/>
                        </a:rPr>
                        <a:t>安全性略低、漏洞较多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845"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9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Courier New" charset="0"/>
                        </a:rPr>
                        <a:t>用户人群</a:t>
                      </a:r>
                      <a:endParaRPr kumimoji="0" lang="zh-CN" altLang="en-US" sz="19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Courier New" charset="0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 smtClean="0">
                          <a:latin typeface="+mn-ea"/>
                          <a:ea typeface="+mn-ea"/>
                        </a:rPr>
                        <a:t>消费能力强的高端用户</a:t>
                      </a:r>
                      <a:endParaRPr lang="zh-CN" altLang="en-US" sz="1900" dirty="0">
                        <a:latin typeface="+mn-ea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 smtClean="0">
                          <a:latin typeface="+mn-ea"/>
                          <a:ea typeface="+mn-ea"/>
                        </a:rPr>
                        <a:t>各种用户人群</a:t>
                      </a:r>
                      <a:endParaRPr lang="zh-CN" altLang="en-US" sz="1900" dirty="0">
                        <a:latin typeface="+mn-ea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845"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9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Courier New" charset="0"/>
                        </a:rPr>
                        <a:t>对新系统的更新</a:t>
                      </a:r>
                      <a:endParaRPr kumimoji="0" lang="zh-CN" altLang="en-US" sz="19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Courier New" charset="0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 smtClean="0">
                          <a:latin typeface="+mn-ea"/>
                          <a:ea typeface="+mn-ea"/>
                        </a:rPr>
                        <a:t>积极</a:t>
                      </a:r>
                      <a:endParaRPr lang="zh-CN" altLang="en-US" sz="1900" dirty="0">
                        <a:latin typeface="+mn-ea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 smtClean="0">
                          <a:latin typeface="+mn-ea"/>
                          <a:ea typeface="+mn-ea"/>
                        </a:rPr>
                        <a:t>不太积极</a:t>
                      </a:r>
                      <a:endParaRPr lang="zh-CN" altLang="en-US" sz="1900" dirty="0">
                        <a:latin typeface="+mn-ea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84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9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Courier New" charset="0"/>
                        </a:rPr>
                        <a:t>开发难易度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900" dirty="0" smtClean="0">
                          <a:latin typeface="+mn-ea"/>
                          <a:ea typeface="+mn-ea"/>
                        </a:rPr>
                        <a:t>强大的</a:t>
                      </a:r>
                      <a:r>
                        <a:rPr lang="en-US" altLang="zh-CN" sz="1900" dirty="0" smtClean="0">
                          <a:latin typeface="+mn-ea"/>
                          <a:ea typeface="+mn-ea"/>
                        </a:rPr>
                        <a:t>SDK</a:t>
                      </a:r>
                      <a:r>
                        <a:rPr lang="zh-CN" altLang="en-US" sz="1900" dirty="0" smtClean="0">
                          <a:latin typeface="+mn-ea"/>
                          <a:ea typeface="+mn-ea"/>
                        </a:rPr>
                        <a:t>及开发工具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900" dirty="0" smtClean="0">
                          <a:latin typeface="+mn-ea"/>
                          <a:ea typeface="+mn-ea"/>
                        </a:rPr>
                        <a:t>SDK</a:t>
                      </a:r>
                      <a:r>
                        <a:rPr lang="zh-CN" altLang="en-US" sz="1900" dirty="0" smtClean="0">
                          <a:latin typeface="+mn-ea"/>
                          <a:ea typeface="+mn-ea"/>
                        </a:rPr>
                        <a:t>也不差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8610676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文本框 6"/>
          <p:cNvSpPr>
            <a:spLocks noChangeArrowheads="1"/>
          </p:cNvSpPr>
          <p:nvPr/>
        </p:nvSpPr>
        <p:spPr bwMode="auto">
          <a:xfrm>
            <a:off x="1758187" y="188640"/>
            <a:ext cx="206831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zh-CN" altLang="en-US" sz="3600" b="1" dirty="0">
                <a:solidFill>
                  <a:srgbClr val="000000"/>
                </a:solidFill>
                <a:latin typeface="造字工房悦黑体验版常规体" charset="0"/>
                <a:ea typeface="黑体" charset="0"/>
                <a:cs typeface="黑体" charset="0"/>
                <a:sym typeface="造字工房悦黑体验版常规体" charset="0"/>
              </a:rPr>
              <a:t>目录</a:t>
            </a:r>
            <a:endParaRPr lang="zh-CN" altLang="en-US" sz="3600" dirty="0">
              <a:ea typeface="黑体" charset="0"/>
              <a:cs typeface="黑体" charset="0"/>
            </a:endParaRPr>
          </a:p>
        </p:txBody>
      </p:sp>
      <p:sp>
        <p:nvSpPr>
          <p:cNvPr id="54" name="矩形 16"/>
          <p:cNvSpPr>
            <a:spLocks noChangeArrowheads="1"/>
          </p:cNvSpPr>
          <p:nvPr/>
        </p:nvSpPr>
        <p:spPr bwMode="auto">
          <a:xfrm>
            <a:off x="2483768" y="1554716"/>
            <a:ext cx="5400600" cy="792088"/>
          </a:xfrm>
          <a:prstGeom prst="rect">
            <a:avLst/>
          </a:prstGeom>
          <a:solidFill>
            <a:srgbClr val="00C057">
              <a:alpha val="42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0" tIns="46990" rIns="90170" bIns="46990" anchor="ctr"/>
          <a:lstStyle/>
          <a:p>
            <a:pPr eaLnBrk="0" hangingPunct="0"/>
            <a:r>
              <a:rPr lang="zh-CN" altLang="en-US" sz="2800" b="1" dirty="0">
                <a:solidFill>
                  <a:schemeClr val="accent2"/>
                </a:solidFill>
                <a:latin typeface="+mj-ea"/>
                <a:ea typeface="+mj-ea"/>
                <a:cs typeface="黑体" charset="0"/>
              </a:rPr>
              <a:t>当前就业形势分析</a:t>
            </a:r>
          </a:p>
        </p:txBody>
      </p:sp>
      <p:sp>
        <p:nvSpPr>
          <p:cNvPr id="55" name="矩形 17"/>
          <p:cNvSpPr>
            <a:spLocks noChangeArrowheads="1"/>
          </p:cNvSpPr>
          <p:nvPr/>
        </p:nvSpPr>
        <p:spPr bwMode="auto">
          <a:xfrm>
            <a:off x="2483768" y="2404028"/>
            <a:ext cx="5400599" cy="792163"/>
          </a:xfrm>
          <a:prstGeom prst="rect">
            <a:avLst/>
          </a:prstGeom>
          <a:solidFill>
            <a:srgbClr val="00C057">
              <a:alpha val="42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0" tIns="46990" rIns="90170" bIns="46990" anchor="ctr"/>
          <a:lstStyle/>
          <a:p>
            <a:pPr eaLnBrk="0" hangingPunct="0"/>
            <a:r>
              <a:rPr lang="en-US" altLang="zh-CN" sz="2800" b="1" dirty="0">
                <a:solidFill>
                  <a:schemeClr val="accent2"/>
                </a:solidFill>
                <a:latin typeface="+mj-ea"/>
                <a:ea typeface="+mj-ea"/>
                <a:cs typeface="黑体" charset="0"/>
              </a:rPr>
              <a:t>iOS</a:t>
            </a:r>
            <a:r>
              <a:rPr lang="zh-CN" altLang="en-US" sz="2800" b="1" dirty="0">
                <a:solidFill>
                  <a:schemeClr val="accent2"/>
                </a:solidFill>
                <a:latin typeface="+mj-ea"/>
                <a:ea typeface="+mj-ea"/>
                <a:cs typeface="黑体" charset="0"/>
              </a:rPr>
              <a:t>系统及开发介绍</a:t>
            </a:r>
          </a:p>
        </p:txBody>
      </p:sp>
      <p:sp>
        <p:nvSpPr>
          <p:cNvPr id="56" name="矩形 8"/>
          <p:cNvSpPr>
            <a:spLocks noChangeArrowheads="1"/>
          </p:cNvSpPr>
          <p:nvPr/>
        </p:nvSpPr>
        <p:spPr bwMode="auto">
          <a:xfrm>
            <a:off x="2483768" y="3273978"/>
            <a:ext cx="5400599" cy="792163"/>
          </a:xfrm>
          <a:prstGeom prst="rect">
            <a:avLst/>
          </a:prstGeom>
          <a:solidFill>
            <a:srgbClr val="00C057">
              <a:alpha val="42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0" tIns="46990" rIns="90170" bIns="46990" anchor="ctr"/>
          <a:lstStyle/>
          <a:p>
            <a:pPr eaLnBrk="0" hangingPunct="0"/>
            <a:r>
              <a:rPr lang="en-US" altLang="zh-CN" sz="2800" b="1" dirty="0">
                <a:solidFill>
                  <a:schemeClr val="accent2"/>
                </a:solidFill>
                <a:latin typeface="+mj-ea"/>
                <a:ea typeface="+mj-ea"/>
                <a:cs typeface="黑体" charset="0"/>
              </a:rPr>
              <a:t>iOS</a:t>
            </a:r>
            <a:r>
              <a:rPr lang="zh-CN" altLang="en-US" sz="2800" b="1" dirty="0">
                <a:solidFill>
                  <a:schemeClr val="accent2"/>
                </a:solidFill>
                <a:latin typeface="+mj-ea"/>
                <a:ea typeface="+mj-ea"/>
                <a:cs typeface="黑体" charset="0"/>
              </a:rPr>
              <a:t>开发就业方向与前景</a:t>
            </a:r>
            <a:endParaRPr lang="en-US" altLang="zh-CN" sz="2800" b="1" dirty="0">
              <a:solidFill>
                <a:schemeClr val="accent2"/>
              </a:solidFill>
              <a:latin typeface="+mj-ea"/>
              <a:ea typeface="+mj-ea"/>
              <a:cs typeface="黑体" charset="0"/>
            </a:endParaRPr>
          </a:p>
        </p:txBody>
      </p:sp>
      <p:sp>
        <p:nvSpPr>
          <p:cNvPr id="57" name="矩形 9"/>
          <p:cNvSpPr>
            <a:spLocks noChangeArrowheads="1"/>
          </p:cNvSpPr>
          <p:nvPr/>
        </p:nvSpPr>
        <p:spPr bwMode="auto">
          <a:xfrm>
            <a:off x="2483768" y="4142341"/>
            <a:ext cx="5400599" cy="792162"/>
          </a:xfrm>
          <a:prstGeom prst="rect">
            <a:avLst/>
          </a:prstGeom>
          <a:solidFill>
            <a:srgbClr val="00C057">
              <a:alpha val="42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0" tIns="46990" rIns="90170" bIns="46990" anchor="ctr"/>
          <a:lstStyle/>
          <a:p>
            <a:pPr eaLnBrk="0" hangingPunct="0"/>
            <a:r>
              <a:rPr lang="zh-CN" altLang="en-US" sz="2800" b="1" dirty="0">
                <a:solidFill>
                  <a:schemeClr val="accent2"/>
                </a:solidFill>
                <a:latin typeface="+mj-ea"/>
                <a:ea typeface="+mj-ea"/>
                <a:cs typeface="黑体" charset="0"/>
              </a:rPr>
              <a:t>移动互联网概况与发展趋势</a:t>
            </a:r>
          </a:p>
        </p:txBody>
      </p:sp>
      <p:sp>
        <p:nvSpPr>
          <p:cNvPr id="58" name="矩形 10"/>
          <p:cNvSpPr>
            <a:spLocks noChangeArrowheads="1"/>
          </p:cNvSpPr>
          <p:nvPr/>
        </p:nvSpPr>
        <p:spPr bwMode="auto">
          <a:xfrm>
            <a:off x="2483767" y="5012613"/>
            <a:ext cx="5400601" cy="790575"/>
          </a:xfrm>
          <a:prstGeom prst="rect">
            <a:avLst/>
          </a:prstGeom>
          <a:solidFill>
            <a:srgbClr val="00C057">
              <a:alpha val="42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0" tIns="46990" rIns="90170" bIns="46990" anchor="ctr"/>
          <a:lstStyle/>
          <a:p>
            <a:pPr eaLnBrk="0" hangingPunct="0"/>
            <a:r>
              <a:rPr lang="zh-CN" altLang="en-US" sz="2800" b="1" dirty="0" smtClean="0">
                <a:solidFill>
                  <a:schemeClr val="accent2"/>
                </a:solidFill>
                <a:latin typeface="+mj-ea"/>
                <a:ea typeface="+mj-ea"/>
                <a:cs typeface="黑体" charset="0"/>
              </a:rPr>
              <a:t>鹏途教育集团介绍</a:t>
            </a:r>
            <a:endParaRPr lang="en-US" altLang="zh-CN" sz="2800" b="1" dirty="0">
              <a:solidFill>
                <a:schemeClr val="accent2"/>
              </a:solidFill>
              <a:latin typeface="+mj-ea"/>
              <a:ea typeface="+mj-ea"/>
              <a:cs typeface="黑体" charset="0"/>
            </a:endParaRPr>
          </a:p>
        </p:txBody>
      </p:sp>
      <p:sp>
        <p:nvSpPr>
          <p:cNvPr id="59" name="矩形 1"/>
          <p:cNvSpPr>
            <a:spLocks noChangeArrowheads="1"/>
          </p:cNvSpPr>
          <p:nvPr/>
        </p:nvSpPr>
        <p:spPr bwMode="auto">
          <a:xfrm>
            <a:off x="1623418" y="1554716"/>
            <a:ext cx="869950" cy="792162"/>
          </a:xfrm>
          <a:prstGeom prst="rect">
            <a:avLst/>
          </a:prstGeom>
          <a:solidFill>
            <a:srgbClr val="00C0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0" tIns="46990" rIns="90170" bIns="46990" anchor="ctr"/>
          <a:lstStyle/>
          <a:p>
            <a:pPr algn="ctr" eaLnBrk="0" hangingPunct="0"/>
            <a:endParaRPr lang="zh-CN" altLang="en-US">
              <a:solidFill>
                <a:srgbClr val="FFFFFF"/>
              </a:solidFill>
              <a:ea typeface="造字工房悦黑体验版常规体" charset="0"/>
              <a:cs typeface="造字工房悦黑体验版常规体" charset="0"/>
            </a:endParaRPr>
          </a:p>
        </p:txBody>
      </p:sp>
      <p:sp>
        <p:nvSpPr>
          <p:cNvPr id="60" name="矩形 12"/>
          <p:cNvSpPr>
            <a:spLocks noChangeArrowheads="1"/>
          </p:cNvSpPr>
          <p:nvPr/>
        </p:nvSpPr>
        <p:spPr bwMode="auto">
          <a:xfrm>
            <a:off x="1621830" y="2404028"/>
            <a:ext cx="869950" cy="792163"/>
          </a:xfrm>
          <a:prstGeom prst="rect">
            <a:avLst/>
          </a:prstGeom>
          <a:solidFill>
            <a:srgbClr val="00C0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0" tIns="46990" rIns="90170" bIns="46990" anchor="ctr"/>
          <a:lstStyle/>
          <a:p>
            <a:pPr algn="ctr" eaLnBrk="0" hangingPunct="0"/>
            <a:endParaRPr lang="zh-CN" altLang="en-US" dirty="0">
              <a:solidFill>
                <a:srgbClr val="FFFFFF"/>
              </a:solidFill>
              <a:ea typeface="造字工房悦黑体验版常规体" charset="0"/>
              <a:cs typeface="造字工房悦黑体验版常规体" charset="0"/>
            </a:endParaRPr>
          </a:p>
        </p:txBody>
      </p:sp>
      <p:sp>
        <p:nvSpPr>
          <p:cNvPr id="61" name="矩形 13"/>
          <p:cNvSpPr>
            <a:spLocks noChangeArrowheads="1"/>
          </p:cNvSpPr>
          <p:nvPr/>
        </p:nvSpPr>
        <p:spPr bwMode="auto">
          <a:xfrm>
            <a:off x="1623418" y="3273978"/>
            <a:ext cx="863600" cy="792163"/>
          </a:xfrm>
          <a:prstGeom prst="rect">
            <a:avLst/>
          </a:prstGeom>
          <a:solidFill>
            <a:srgbClr val="00C0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0" tIns="46990" rIns="90170" bIns="46990" anchor="ctr"/>
          <a:lstStyle/>
          <a:p>
            <a:pPr algn="ctr" eaLnBrk="0" hangingPunct="0"/>
            <a:endParaRPr lang="zh-CN" altLang="en-US">
              <a:solidFill>
                <a:srgbClr val="FFFFFF"/>
              </a:solidFill>
              <a:ea typeface="造字工房悦黑体验版常规体" charset="0"/>
              <a:cs typeface="造字工房悦黑体验版常规体" charset="0"/>
            </a:endParaRPr>
          </a:p>
        </p:txBody>
      </p:sp>
      <p:sp>
        <p:nvSpPr>
          <p:cNvPr id="62" name="矩形 14"/>
          <p:cNvSpPr>
            <a:spLocks noChangeArrowheads="1"/>
          </p:cNvSpPr>
          <p:nvPr/>
        </p:nvSpPr>
        <p:spPr bwMode="auto">
          <a:xfrm>
            <a:off x="1623418" y="4143928"/>
            <a:ext cx="863600" cy="790575"/>
          </a:xfrm>
          <a:prstGeom prst="rect">
            <a:avLst/>
          </a:prstGeom>
          <a:solidFill>
            <a:srgbClr val="00C0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0" tIns="46990" rIns="90170" bIns="46990" anchor="ctr"/>
          <a:lstStyle/>
          <a:p>
            <a:pPr algn="ctr" eaLnBrk="0" hangingPunct="0"/>
            <a:endParaRPr lang="zh-CN" altLang="en-US">
              <a:solidFill>
                <a:srgbClr val="FFFFFF"/>
              </a:solidFill>
              <a:ea typeface="造字工房悦黑体验版常规体" charset="0"/>
              <a:cs typeface="造字工房悦黑体验版常规体" charset="0"/>
            </a:endParaRPr>
          </a:p>
        </p:txBody>
      </p:sp>
      <p:sp>
        <p:nvSpPr>
          <p:cNvPr id="63" name="矩形 18"/>
          <p:cNvSpPr>
            <a:spLocks noChangeArrowheads="1"/>
          </p:cNvSpPr>
          <p:nvPr/>
        </p:nvSpPr>
        <p:spPr bwMode="auto">
          <a:xfrm>
            <a:off x="1623418" y="4998003"/>
            <a:ext cx="863600" cy="804863"/>
          </a:xfrm>
          <a:prstGeom prst="rect">
            <a:avLst/>
          </a:prstGeom>
          <a:solidFill>
            <a:srgbClr val="00C0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0" tIns="46990" rIns="90170" bIns="46990" anchor="ctr"/>
          <a:lstStyle/>
          <a:p>
            <a:pPr algn="ctr" eaLnBrk="0" hangingPunct="0"/>
            <a:endParaRPr lang="zh-CN" altLang="en-US" dirty="0">
              <a:solidFill>
                <a:srgbClr val="FFFFFF"/>
              </a:solidFill>
              <a:ea typeface="造字工房悦黑体验版常规体" charset="0"/>
              <a:cs typeface="造字工房悦黑体验版常规体" charset="0"/>
            </a:endParaRPr>
          </a:p>
        </p:txBody>
      </p:sp>
      <p:grpSp>
        <p:nvGrpSpPr>
          <p:cNvPr id="68" name="组合 16"/>
          <p:cNvGrpSpPr>
            <a:grpSpLocks/>
          </p:cNvGrpSpPr>
          <p:nvPr/>
        </p:nvGrpSpPr>
        <p:grpSpPr bwMode="auto">
          <a:xfrm rot="5557706">
            <a:off x="1738511" y="1555510"/>
            <a:ext cx="760413" cy="679450"/>
            <a:chOff x="0" y="0"/>
            <a:chExt cx="1537141" cy="1074063"/>
          </a:xfrm>
        </p:grpSpPr>
        <p:grpSp>
          <p:nvGrpSpPr>
            <p:cNvPr id="69" name="组合 17"/>
            <p:cNvGrpSpPr>
              <a:grpSpLocks/>
            </p:cNvGrpSpPr>
            <p:nvPr/>
          </p:nvGrpSpPr>
          <p:grpSpPr bwMode="auto">
            <a:xfrm>
              <a:off x="0" y="70053"/>
              <a:ext cx="1537141" cy="995253"/>
              <a:chOff x="0" y="0"/>
              <a:chExt cx="1537141" cy="995253"/>
            </a:xfrm>
          </p:grpSpPr>
          <p:grpSp>
            <p:nvGrpSpPr>
              <p:cNvPr id="71" name="组合 19"/>
              <p:cNvGrpSpPr>
                <a:grpSpLocks/>
              </p:cNvGrpSpPr>
              <p:nvPr/>
            </p:nvGrpSpPr>
            <p:grpSpPr bwMode="auto">
              <a:xfrm>
                <a:off x="0" y="0"/>
                <a:ext cx="1537141" cy="995253"/>
                <a:chOff x="0" y="0"/>
                <a:chExt cx="1000818" cy="648000"/>
              </a:xfrm>
            </p:grpSpPr>
            <p:sp>
              <p:nvSpPr>
                <p:cNvPr id="74" name="等腰三角形 24"/>
                <p:cNvSpPr>
                  <a:spLocks noChangeArrowheads="1"/>
                </p:cNvSpPr>
                <p:nvPr/>
              </p:nvSpPr>
              <p:spPr bwMode="auto">
                <a:xfrm rot="5224850">
                  <a:off x="437418" y="33787"/>
                  <a:ext cx="586800" cy="540000"/>
                </a:xfrm>
                <a:prstGeom prst="triangle">
                  <a:avLst>
                    <a:gd name="adj" fmla="val 49056"/>
                  </a:avLst>
                </a:prstGeom>
                <a:solidFill>
                  <a:schemeClr val="bg1"/>
                </a:solidFill>
                <a:ln w="69850" cmpd="sng">
                  <a:solidFill>
                    <a:srgbClr val="395E8A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 eaLnBrk="0" hangingPunct="0"/>
                  <a:endParaRPr lang="zh-CN" altLang="en-US">
                    <a:solidFill>
                      <a:srgbClr val="FFFFFF"/>
                    </a:solidFill>
                    <a:latin typeface="宋体" charset="0"/>
                    <a:sym typeface="宋体" charset="0"/>
                  </a:endParaRPr>
                </a:p>
              </p:txBody>
            </p:sp>
          </p:grpSp>
          <p:grpSp>
            <p:nvGrpSpPr>
              <p:cNvPr id="72" name="组合 20"/>
              <p:cNvGrpSpPr>
                <a:grpSpLocks/>
              </p:cNvGrpSpPr>
              <p:nvPr/>
            </p:nvGrpSpPr>
            <p:grpSpPr bwMode="auto">
              <a:xfrm>
                <a:off x="33730" y="39862"/>
                <a:ext cx="1440160" cy="923291"/>
                <a:chOff x="0" y="0"/>
                <a:chExt cx="1000818" cy="648000"/>
              </a:xfrm>
            </p:grpSpPr>
            <p:sp>
              <p:nvSpPr>
                <p:cNvPr id="73" name="等腰三角形 22"/>
                <p:cNvSpPr>
                  <a:spLocks noChangeArrowheads="1"/>
                </p:cNvSpPr>
                <p:nvPr/>
              </p:nvSpPr>
              <p:spPr bwMode="auto">
                <a:xfrm rot="5224850">
                  <a:off x="437418" y="33787"/>
                  <a:ext cx="586800" cy="540000"/>
                </a:xfrm>
                <a:prstGeom prst="triangle">
                  <a:avLst>
                    <a:gd name="adj" fmla="val 49056"/>
                  </a:avLst>
                </a:prstGeom>
                <a:solidFill>
                  <a:srgbClr val="98A9A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0" hangingPunct="0"/>
                  <a:endParaRPr lang="zh-CN" altLang="en-US">
                    <a:solidFill>
                      <a:srgbClr val="FFFFFF"/>
                    </a:solidFill>
                    <a:latin typeface="宋体" charset="0"/>
                    <a:sym typeface="宋体" charset="0"/>
                  </a:endParaRPr>
                </a:p>
              </p:txBody>
            </p:sp>
          </p:grpSp>
        </p:grpSp>
        <p:sp>
          <p:nvSpPr>
            <p:cNvPr id="70" name="TextBox 18"/>
            <p:cNvSpPr>
              <a:spLocks noChangeArrowheads="1"/>
            </p:cNvSpPr>
            <p:nvPr/>
          </p:nvSpPr>
          <p:spPr bwMode="auto">
            <a:xfrm rot="16042293">
              <a:off x="-56598" y="165470"/>
              <a:ext cx="1074063" cy="743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400">
                  <a:solidFill>
                    <a:schemeClr val="bg1"/>
                  </a:solidFill>
                  <a:latin typeface="Algerian" charset="0"/>
                  <a:ea typeface="方正姚体" charset="0"/>
                  <a:cs typeface="方正姚体" charset="0"/>
                  <a:sym typeface="Algerian" charset="0"/>
                </a:rPr>
                <a:t>01</a:t>
              </a:r>
            </a:p>
          </p:txBody>
        </p:sp>
      </p:grpSp>
      <p:grpSp>
        <p:nvGrpSpPr>
          <p:cNvPr id="75" name="组合 16"/>
          <p:cNvGrpSpPr>
            <a:grpSpLocks/>
          </p:cNvGrpSpPr>
          <p:nvPr/>
        </p:nvGrpSpPr>
        <p:grpSpPr bwMode="auto">
          <a:xfrm rot="5557706">
            <a:off x="1737016" y="2433843"/>
            <a:ext cx="739056" cy="679450"/>
            <a:chOff x="0" y="0"/>
            <a:chExt cx="1537141" cy="1074063"/>
          </a:xfrm>
        </p:grpSpPr>
        <p:grpSp>
          <p:nvGrpSpPr>
            <p:cNvPr id="76" name="组合 17"/>
            <p:cNvGrpSpPr>
              <a:grpSpLocks/>
            </p:cNvGrpSpPr>
            <p:nvPr/>
          </p:nvGrpSpPr>
          <p:grpSpPr bwMode="auto">
            <a:xfrm>
              <a:off x="0" y="70053"/>
              <a:ext cx="1537141" cy="995253"/>
              <a:chOff x="0" y="0"/>
              <a:chExt cx="1537141" cy="995253"/>
            </a:xfrm>
          </p:grpSpPr>
          <p:grpSp>
            <p:nvGrpSpPr>
              <p:cNvPr id="78" name="组合 19"/>
              <p:cNvGrpSpPr>
                <a:grpSpLocks/>
              </p:cNvGrpSpPr>
              <p:nvPr/>
            </p:nvGrpSpPr>
            <p:grpSpPr bwMode="auto">
              <a:xfrm>
                <a:off x="0" y="0"/>
                <a:ext cx="1537141" cy="995253"/>
                <a:chOff x="0" y="0"/>
                <a:chExt cx="1000818" cy="648000"/>
              </a:xfrm>
            </p:grpSpPr>
            <p:sp>
              <p:nvSpPr>
                <p:cNvPr id="81" name="等腰三角形 24"/>
                <p:cNvSpPr>
                  <a:spLocks noChangeArrowheads="1"/>
                </p:cNvSpPr>
                <p:nvPr/>
              </p:nvSpPr>
              <p:spPr bwMode="auto">
                <a:xfrm rot="5224850">
                  <a:off x="437418" y="33787"/>
                  <a:ext cx="586800" cy="540000"/>
                </a:xfrm>
                <a:prstGeom prst="triangle">
                  <a:avLst>
                    <a:gd name="adj" fmla="val 49056"/>
                  </a:avLst>
                </a:prstGeom>
                <a:solidFill>
                  <a:schemeClr val="bg1"/>
                </a:solidFill>
                <a:ln w="69850" cmpd="sng">
                  <a:solidFill>
                    <a:srgbClr val="395E8A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 eaLnBrk="0" hangingPunct="0"/>
                  <a:endParaRPr lang="zh-CN" altLang="en-US">
                    <a:solidFill>
                      <a:srgbClr val="FFFFFF"/>
                    </a:solidFill>
                    <a:latin typeface="宋体" charset="0"/>
                    <a:sym typeface="宋体" charset="0"/>
                  </a:endParaRPr>
                </a:p>
              </p:txBody>
            </p:sp>
          </p:grpSp>
          <p:grpSp>
            <p:nvGrpSpPr>
              <p:cNvPr id="79" name="组合 20"/>
              <p:cNvGrpSpPr>
                <a:grpSpLocks/>
              </p:cNvGrpSpPr>
              <p:nvPr/>
            </p:nvGrpSpPr>
            <p:grpSpPr bwMode="auto">
              <a:xfrm>
                <a:off x="33730" y="39862"/>
                <a:ext cx="1440160" cy="923291"/>
                <a:chOff x="0" y="0"/>
                <a:chExt cx="1000818" cy="648000"/>
              </a:xfrm>
            </p:grpSpPr>
            <p:sp>
              <p:nvSpPr>
                <p:cNvPr id="80" name="等腰三角形 22"/>
                <p:cNvSpPr>
                  <a:spLocks noChangeArrowheads="1"/>
                </p:cNvSpPr>
                <p:nvPr/>
              </p:nvSpPr>
              <p:spPr bwMode="auto">
                <a:xfrm rot="5224850">
                  <a:off x="437418" y="33787"/>
                  <a:ext cx="586800" cy="540000"/>
                </a:xfrm>
                <a:prstGeom prst="triangle">
                  <a:avLst>
                    <a:gd name="adj" fmla="val 49056"/>
                  </a:avLst>
                </a:prstGeom>
                <a:solidFill>
                  <a:srgbClr val="98A9A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0" hangingPunct="0"/>
                  <a:endParaRPr lang="zh-CN" altLang="en-US">
                    <a:solidFill>
                      <a:srgbClr val="FFFFFF"/>
                    </a:solidFill>
                    <a:latin typeface="宋体" charset="0"/>
                    <a:sym typeface="宋体" charset="0"/>
                  </a:endParaRPr>
                </a:p>
              </p:txBody>
            </p:sp>
          </p:grpSp>
        </p:grpSp>
        <p:sp>
          <p:nvSpPr>
            <p:cNvPr id="77" name="TextBox 18"/>
            <p:cNvSpPr>
              <a:spLocks noChangeArrowheads="1"/>
            </p:cNvSpPr>
            <p:nvPr/>
          </p:nvSpPr>
          <p:spPr bwMode="auto">
            <a:xfrm rot="16042293">
              <a:off x="-56598" y="165470"/>
              <a:ext cx="1074063" cy="743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400" dirty="0">
                  <a:solidFill>
                    <a:schemeClr val="bg1"/>
                  </a:solidFill>
                  <a:latin typeface="Algerian" charset="0"/>
                  <a:ea typeface="方正姚体" charset="0"/>
                  <a:cs typeface="方正姚体" charset="0"/>
                  <a:sym typeface="Algerian" charset="0"/>
                </a:rPr>
                <a:t>0</a:t>
              </a:r>
              <a:r>
                <a:rPr lang="zh-CN" altLang="en-US" sz="2400" dirty="0">
                  <a:solidFill>
                    <a:schemeClr val="bg1"/>
                  </a:solidFill>
                  <a:latin typeface="Algerian" charset="0"/>
                  <a:ea typeface="方正姚体" charset="0"/>
                  <a:cs typeface="方正姚体" charset="0"/>
                  <a:sym typeface="Algerian" charset="0"/>
                </a:rPr>
                <a:t>2</a:t>
              </a:r>
              <a:endParaRPr lang="en-US" sz="2400" dirty="0">
                <a:solidFill>
                  <a:schemeClr val="bg1"/>
                </a:solidFill>
                <a:latin typeface="Algerian" charset="0"/>
                <a:ea typeface="方正姚体" charset="0"/>
                <a:cs typeface="方正姚体" charset="0"/>
                <a:sym typeface="Algerian" charset="0"/>
              </a:endParaRPr>
            </a:p>
          </p:txBody>
        </p:sp>
      </p:grpSp>
      <p:grpSp>
        <p:nvGrpSpPr>
          <p:cNvPr id="82" name="组合 16"/>
          <p:cNvGrpSpPr>
            <a:grpSpLocks/>
          </p:cNvGrpSpPr>
          <p:nvPr/>
        </p:nvGrpSpPr>
        <p:grpSpPr bwMode="auto">
          <a:xfrm rot="5557706">
            <a:off x="1729043" y="3305446"/>
            <a:ext cx="739191" cy="663575"/>
            <a:chOff x="0" y="0"/>
            <a:chExt cx="1537141" cy="1074063"/>
          </a:xfrm>
        </p:grpSpPr>
        <p:grpSp>
          <p:nvGrpSpPr>
            <p:cNvPr id="83" name="组合 17"/>
            <p:cNvGrpSpPr>
              <a:grpSpLocks/>
            </p:cNvGrpSpPr>
            <p:nvPr/>
          </p:nvGrpSpPr>
          <p:grpSpPr bwMode="auto">
            <a:xfrm>
              <a:off x="0" y="70053"/>
              <a:ext cx="1537141" cy="995253"/>
              <a:chOff x="0" y="0"/>
              <a:chExt cx="1537141" cy="995253"/>
            </a:xfrm>
          </p:grpSpPr>
          <p:grpSp>
            <p:nvGrpSpPr>
              <p:cNvPr id="85" name="组合 19"/>
              <p:cNvGrpSpPr>
                <a:grpSpLocks/>
              </p:cNvGrpSpPr>
              <p:nvPr/>
            </p:nvGrpSpPr>
            <p:grpSpPr bwMode="auto">
              <a:xfrm>
                <a:off x="0" y="0"/>
                <a:ext cx="1537141" cy="995253"/>
                <a:chOff x="0" y="0"/>
                <a:chExt cx="1000818" cy="648000"/>
              </a:xfrm>
            </p:grpSpPr>
            <p:sp>
              <p:nvSpPr>
                <p:cNvPr id="88" name="等腰三角形 24"/>
                <p:cNvSpPr>
                  <a:spLocks noChangeArrowheads="1"/>
                </p:cNvSpPr>
                <p:nvPr/>
              </p:nvSpPr>
              <p:spPr bwMode="auto">
                <a:xfrm rot="5224850">
                  <a:off x="437418" y="33787"/>
                  <a:ext cx="586800" cy="540000"/>
                </a:xfrm>
                <a:prstGeom prst="triangle">
                  <a:avLst>
                    <a:gd name="adj" fmla="val 49056"/>
                  </a:avLst>
                </a:prstGeom>
                <a:solidFill>
                  <a:schemeClr val="bg1"/>
                </a:solidFill>
                <a:ln w="69850" cmpd="sng">
                  <a:solidFill>
                    <a:srgbClr val="395E8A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 eaLnBrk="0" hangingPunct="0"/>
                  <a:endParaRPr lang="zh-CN" altLang="en-US">
                    <a:solidFill>
                      <a:srgbClr val="FFFFFF"/>
                    </a:solidFill>
                    <a:latin typeface="宋体" charset="0"/>
                    <a:sym typeface="宋体" charset="0"/>
                  </a:endParaRPr>
                </a:p>
              </p:txBody>
            </p:sp>
          </p:grpSp>
          <p:grpSp>
            <p:nvGrpSpPr>
              <p:cNvPr id="86" name="组合 20"/>
              <p:cNvGrpSpPr>
                <a:grpSpLocks/>
              </p:cNvGrpSpPr>
              <p:nvPr/>
            </p:nvGrpSpPr>
            <p:grpSpPr bwMode="auto">
              <a:xfrm>
                <a:off x="33730" y="39862"/>
                <a:ext cx="1440160" cy="923291"/>
                <a:chOff x="0" y="0"/>
                <a:chExt cx="1000818" cy="648000"/>
              </a:xfrm>
            </p:grpSpPr>
            <p:sp>
              <p:nvSpPr>
                <p:cNvPr id="87" name="等腰三角形 22"/>
                <p:cNvSpPr>
                  <a:spLocks noChangeArrowheads="1"/>
                </p:cNvSpPr>
                <p:nvPr/>
              </p:nvSpPr>
              <p:spPr bwMode="auto">
                <a:xfrm rot="5224850">
                  <a:off x="437418" y="33787"/>
                  <a:ext cx="586800" cy="540000"/>
                </a:xfrm>
                <a:prstGeom prst="triangle">
                  <a:avLst>
                    <a:gd name="adj" fmla="val 49056"/>
                  </a:avLst>
                </a:prstGeom>
                <a:solidFill>
                  <a:srgbClr val="98A9A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0" hangingPunct="0"/>
                  <a:endParaRPr lang="zh-CN" altLang="en-US">
                    <a:solidFill>
                      <a:srgbClr val="FFFFFF"/>
                    </a:solidFill>
                    <a:latin typeface="宋体" charset="0"/>
                    <a:sym typeface="宋体" charset="0"/>
                  </a:endParaRPr>
                </a:p>
              </p:txBody>
            </p:sp>
          </p:grpSp>
        </p:grpSp>
        <p:sp>
          <p:nvSpPr>
            <p:cNvPr id="84" name="TextBox 18"/>
            <p:cNvSpPr>
              <a:spLocks noChangeArrowheads="1"/>
            </p:cNvSpPr>
            <p:nvPr/>
          </p:nvSpPr>
          <p:spPr bwMode="auto">
            <a:xfrm rot="16042293">
              <a:off x="-56598" y="165470"/>
              <a:ext cx="1074063" cy="743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400" dirty="0">
                  <a:solidFill>
                    <a:schemeClr val="bg1"/>
                  </a:solidFill>
                  <a:latin typeface="Algerian" charset="0"/>
                  <a:ea typeface="方正姚体" charset="0"/>
                  <a:cs typeface="方正姚体" charset="0"/>
                  <a:sym typeface="Algerian" charset="0"/>
                </a:rPr>
                <a:t>0</a:t>
              </a:r>
              <a:r>
                <a:rPr lang="zh-CN" altLang="en-US" sz="2400" dirty="0">
                  <a:solidFill>
                    <a:schemeClr val="bg1"/>
                  </a:solidFill>
                  <a:latin typeface="Algerian" charset="0"/>
                  <a:ea typeface="方正姚体" charset="0"/>
                  <a:cs typeface="方正姚体" charset="0"/>
                  <a:sym typeface="Algerian" charset="0"/>
                </a:rPr>
                <a:t>3</a:t>
              </a:r>
              <a:endParaRPr lang="en-US" sz="2400" dirty="0">
                <a:solidFill>
                  <a:schemeClr val="bg1"/>
                </a:solidFill>
                <a:latin typeface="Algerian" charset="0"/>
                <a:ea typeface="方正姚体" charset="0"/>
                <a:cs typeface="方正姚体" charset="0"/>
                <a:sym typeface="Algerian" charset="0"/>
              </a:endParaRPr>
            </a:p>
          </p:txBody>
        </p:sp>
      </p:grpSp>
      <p:grpSp>
        <p:nvGrpSpPr>
          <p:cNvPr id="89" name="组合 16"/>
          <p:cNvGrpSpPr>
            <a:grpSpLocks/>
          </p:cNvGrpSpPr>
          <p:nvPr/>
        </p:nvGrpSpPr>
        <p:grpSpPr bwMode="auto">
          <a:xfrm rot="5557706">
            <a:off x="1689579" y="4140595"/>
            <a:ext cx="736174" cy="720725"/>
            <a:chOff x="0" y="0"/>
            <a:chExt cx="1537141" cy="1074063"/>
          </a:xfrm>
        </p:grpSpPr>
        <p:grpSp>
          <p:nvGrpSpPr>
            <p:cNvPr id="90" name="组合 17"/>
            <p:cNvGrpSpPr>
              <a:grpSpLocks/>
            </p:cNvGrpSpPr>
            <p:nvPr/>
          </p:nvGrpSpPr>
          <p:grpSpPr bwMode="auto">
            <a:xfrm>
              <a:off x="0" y="70053"/>
              <a:ext cx="1537141" cy="995253"/>
              <a:chOff x="0" y="0"/>
              <a:chExt cx="1537141" cy="995253"/>
            </a:xfrm>
          </p:grpSpPr>
          <p:grpSp>
            <p:nvGrpSpPr>
              <p:cNvPr id="92" name="组合 19"/>
              <p:cNvGrpSpPr>
                <a:grpSpLocks/>
              </p:cNvGrpSpPr>
              <p:nvPr/>
            </p:nvGrpSpPr>
            <p:grpSpPr bwMode="auto">
              <a:xfrm>
                <a:off x="0" y="0"/>
                <a:ext cx="1537141" cy="995253"/>
                <a:chOff x="0" y="0"/>
                <a:chExt cx="1000818" cy="648000"/>
              </a:xfrm>
            </p:grpSpPr>
            <p:sp>
              <p:nvSpPr>
                <p:cNvPr id="95" name="等腰三角形 24"/>
                <p:cNvSpPr>
                  <a:spLocks noChangeArrowheads="1"/>
                </p:cNvSpPr>
                <p:nvPr/>
              </p:nvSpPr>
              <p:spPr bwMode="auto">
                <a:xfrm rot="5224850">
                  <a:off x="437418" y="33787"/>
                  <a:ext cx="586800" cy="540000"/>
                </a:xfrm>
                <a:prstGeom prst="triangle">
                  <a:avLst>
                    <a:gd name="adj" fmla="val 49056"/>
                  </a:avLst>
                </a:prstGeom>
                <a:solidFill>
                  <a:schemeClr val="bg1"/>
                </a:solidFill>
                <a:ln w="69850" cmpd="sng">
                  <a:solidFill>
                    <a:srgbClr val="395E8A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 eaLnBrk="0" hangingPunct="0"/>
                  <a:endParaRPr lang="zh-CN" altLang="en-US">
                    <a:solidFill>
                      <a:srgbClr val="FFFFFF"/>
                    </a:solidFill>
                    <a:latin typeface="宋体" charset="0"/>
                    <a:sym typeface="宋体" charset="0"/>
                  </a:endParaRPr>
                </a:p>
              </p:txBody>
            </p:sp>
          </p:grpSp>
          <p:grpSp>
            <p:nvGrpSpPr>
              <p:cNvPr id="93" name="组合 20"/>
              <p:cNvGrpSpPr>
                <a:grpSpLocks/>
              </p:cNvGrpSpPr>
              <p:nvPr/>
            </p:nvGrpSpPr>
            <p:grpSpPr bwMode="auto">
              <a:xfrm>
                <a:off x="33730" y="39862"/>
                <a:ext cx="1440160" cy="923291"/>
                <a:chOff x="0" y="0"/>
                <a:chExt cx="1000818" cy="648000"/>
              </a:xfrm>
            </p:grpSpPr>
            <p:sp>
              <p:nvSpPr>
                <p:cNvPr id="94" name="等腰三角形 22"/>
                <p:cNvSpPr>
                  <a:spLocks noChangeArrowheads="1"/>
                </p:cNvSpPr>
                <p:nvPr/>
              </p:nvSpPr>
              <p:spPr bwMode="auto">
                <a:xfrm rot="5224850">
                  <a:off x="437418" y="33787"/>
                  <a:ext cx="586800" cy="540000"/>
                </a:xfrm>
                <a:prstGeom prst="triangle">
                  <a:avLst>
                    <a:gd name="adj" fmla="val 49056"/>
                  </a:avLst>
                </a:prstGeom>
                <a:solidFill>
                  <a:srgbClr val="98A9A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0" hangingPunct="0"/>
                  <a:endParaRPr lang="zh-CN" altLang="en-US">
                    <a:solidFill>
                      <a:srgbClr val="FFFFFF"/>
                    </a:solidFill>
                    <a:latin typeface="宋体" charset="0"/>
                    <a:sym typeface="宋体" charset="0"/>
                  </a:endParaRPr>
                </a:p>
              </p:txBody>
            </p:sp>
          </p:grpSp>
        </p:grpSp>
        <p:sp>
          <p:nvSpPr>
            <p:cNvPr id="91" name="TextBox 18"/>
            <p:cNvSpPr>
              <a:spLocks noChangeArrowheads="1"/>
            </p:cNvSpPr>
            <p:nvPr/>
          </p:nvSpPr>
          <p:spPr bwMode="auto">
            <a:xfrm rot="16042293">
              <a:off x="-56598" y="165470"/>
              <a:ext cx="1074063" cy="743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400">
                  <a:solidFill>
                    <a:schemeClr val="bg1"/>
                  </a:solidFill>
                  <a:latin typeface="Algerian" charset="0"/>
                  <a:ea typeface="方正姚体" charset="0"/>
                  <a:cs typeface="方正姚体" charset="0"/>
                  <a:sym typeface="Algerian" charset="0"/>
                </a:rPr>
                <a:t>0</a:t>
              </a:r>
              <a:r>
                <a:rPr lang="zh-CN" altLang="en-US" sz="2400">
                  <a:solidFill>
                    <a:schemeClr val="bg1"/>
                  </a:solidFill>
                  <a:latin typeface="Algerian" charset="0"/>
                  <a:ea typeface="方正姚体" charset="0"/>
                  <a:cs typeface="方正姚体" charset="0"/>
                  <a:sym typeface="Algerian" charset="0"/>
                </a:rPr>
                <a:t>4</a:t>
              </a:r>
              <a:endParaRPr lang="en-US" sz="2400">
                <a:solidFill>
                  <a:schemeClr val="bg1"/>
                </a:solidFill>
                <a:latin typeface="Algerian" charset="0"/>
                <a:ea typeface="方正姚体" charset="0"/>
                <a:cs typeface="方正姚体" charset="0"/>
                <a:sym typeface="Algerian" charset="0"/>
              </a:endParaRPr>
            </a:p>
          </p:txBody>
        </p:sp>
      </p:grpSp>
      <p:grpSp>
        <p:nvGrpSpPr>
          <p:cNvPr id="96" name="组合 16"/>
          <p:cNvGrpSpPr>
            <a:grpSpLocks/>
          </p:cNvGrpSpPr>
          <p:nvPr/>
        </p:nvGrpSpPr>
        <p:grpSpPr bwMode="auto">
          <a:xfrm rot="5557706">
            <a:off x="1727126" y="5035299"/>
            <a:ext cx="722232" cy="676275"/>
            <a:chOff x="0" y="0"/>
            <a:chExt cx="1537141" cy="1074063"/>
          </a:xfrm>
        </p:grpSpPr>
        <p:grpSp>
          <p:nvGrpSpPr>
            <p:cNvPr id="97" name="组合 17"/>
            <p:cNvGrpSpPr>
              <a:grpSpLocks/>
            </p:cNvGrpSpPr>
            <p:nvPr/>
          </p:nvGrpSpPr>
          <p:grpSpPr bwMode="auto">
            <a:xfrm>
              <a:off x="0" y="70053"/>
              <a:ext cx="1537141" cy="995253"/>
              <a:chOff x="0" y="0"/>
              <a:chExt cx="1537141" cy="995253"/>
            </a:xfrm>
          </p:grpSpPr>
          <p:grpSp>
            <p:nvGrpSpPr>
              <p:cNvPr id="99" name="组合 19"/>
              <p:cNvGrpSpPr>
                <a:grpSpLocks/>
              </p:cNvGrpSpPr>
              <p:nvPr/>
            </p:nvGrpSpPr>
            <p:grpSpPr bwMode="auto">
              <a:xfrm>
                <a:off x="0" y="0"/>
                <a:ext cx="1537141" cy="995253"/>
                <a:chOff x="0" y="0"/>
                <a:chExt cx="1000818" cy="648000"/>
              </a:xfrm>
            </p:grpSpPr>
            <p:sp>
              <p:nvSpPr>
                <p:cNvPr id="102" name="等腰三角形 24"/>
                <p:cNvSpPr>
                  <a:spLocks noChangeArrowheads="1"/>
                </p:cNvSpPr>
                <p:nvPr/>
              </p:nvSpPr>
              <p:spPr bwMode="auto">
                <a:xfrm rot="5224850">
                  <a:off x="437418" y="33787"/>
                  <a:ext cx="586800" cy="540000"/>
                </a:xfrm>
                <a:prstGeom prst="triangle">
                  <a:avLst>
                    <a:gd name="adj" fmla="val 49056"/>
                  </a:avLst>
                </a:prstGeom>
                <a:solidFill>
                  <a:schemeClr val="bg1"/>
                </a:solidFill>
                <a:ln w="69850" cmpd="sng">
                  <a:solidFill>
                    <a:srgbClr val="395E8A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 eaLnBrk="0" hangingPunct="0"/>
                  <a:endParaRPr lang="zh-CN" altLang="en-US">
                    <a:solidFill>
                      <a:srgbClr val="FFFFFF"/>
                    </a:solidFill>
                    <a:latin typeface="宋体" charset="0"/>
                    <a:sym typeface="宋体" charset="0"/>
                  </a:endParaRPr>
                </a:p>
              </p:txBody>
            </p:sp>
          </p:grpSp>
          <p:grpSp>
            <p:nvGrpSpPr>
              <p:cNvPr id="100" name="组合 20"/>
              <p:cNvGrpSpPr>
                <a:grpSpLocks/>
              </p:cNvGrpSpPr>
              <p:nvPr/>
            </p:nvGrpSpPr>
            <p:grpSpPr bwMode="auto">
              <a:xfrm>
                <a:off x="33730" y="39862"/>
                <a:ext cx="1440160" cy="923291"/>
                <a:chOff x="0" y="0"/>
                <a:chExt cx="1000818" cy="648000"/>
              </a:xfrm>
            </p:grpSpPr>
            <p:sp>
              <p:nvSpPr>
                <p:cNvPr id="101" name="等腰三角形 22"/>
                <p:cNvSpPr>
                  <a:spLocks noChangeArrowheads="1"/>
                </p:cNvSpPr>
                <p:nvPr/>
              </p:nvSpPr>
              <p:spPr bwMode="auto">
                <a:xfrm rot="5224850">
                  <a:off x="437418" y="33787"/>
                  <a:ext cx="586800" cy="540000"/>
                </a:xfrm>
                <a:prstGeom prst="triangle">
                  <a:avLst>
                    <a:gd name="adj" fmla="val 49056"/>
                  </a:avLst>
                </a:prstGeom>
                <a:solidFill>
                  <a:srgbClr val="98A9A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0" hangingPunct="0"/>
                  <a:endParaRPr lang="zh-CN" altLang="en-US">
                    <a:solidFill>
                      <a:srgbClr val="FFFFFF"/>
                    </a:solidFill>
                    <a:latin typeface="宋体" charset="0"/>
                    <a:sym typeface="宋体" charset="0"/>
                  </a:endParaRPr>
                </a:p>
              </p:txBody>
            </p:sp>
          </p:grpSp>
        </p:grpSp>
        <p:sp>
          <p:nvSpPr>
            <p:cNvPr id="98" name="TextBox 18"/>
            <p:cNvSpPr>
              <a:spLocks noChangeArrowheads="1"/>
            </p:cNvSpPr>
            <p:nvPr/>
          </p:nvSpPr>
          <p:spPr bwMode="auto">
            <a:xfrm rot="16042293">
              <a:off x="-56598" y="165470"/>
              <a:ext cx="1074063" cy="743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400">
                  <a:solidFill>
                    <a:schemeClr val="bg1"/>
                  </a:solidFill>
                  <a:latin typeface="Algerian" charset="0"/>
                  <a:ea typeface="方正姚体" charset="0"/>
                  <a:cs typeface="方正姚体" charset="0"/>
                  <a:sym typeface="Algerian" charset="0"/>
                </a:rPr>
                <a:t>0</a:t>
              </a:r>
              <a:r>
                <a:rPr lang="zh-CN" altLang="en-US" sz="2400">
                  <a:solidFill>
                    <a:schemeClr val="bg1"/>
                  </a:solidFill>
                  <a:latin typeface="Algerian" charset="0"/>
                  <a:ea typeface="方正姚体" charset="0"/>
                  <a:cs typeface="方正姚体" charset="0"/>
                  <a:sym typeface="Algerian" charset="0"/>
                </a:rPr>
                <a:t>5</a:t>
              </a:r>
              <a:endParaRPr lang="en-US" sz="2400">
                <a:solidFill>
                  <a:schemeClr val="bg1"/>
                </a:solidFill>
                <a:latin typeface="Algerian" charset="0"/>
                <a:ea typeface="方正姚体" charset="0"/>
                <a:cs typeface="方正姚体" charset="0"/>
                <a:sym typeface="Algeri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8262773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iOS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平台的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6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大优势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/>
            </a:r>
            <a:b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endParaRPr kumimoji="1" lang="zh-CN" altLang="en-US" dirty="0"/>
          </a:p>
        </p:txBody>
      </p:sp>
      <p:sp>
        <p:nvSpPr>
          <p:cNvPr id="25" name="Title 13"/>
          <p:cNvSpPr txBox="1">
            <a:spLocks/>
          </p:cNvSpPr>
          <p:nvPr/>
        </p:nvSpPr>
        <p:spPr bwMode="auto">
          <a:xfrm>
            <a:off x="3123850" y="116632"/>
            <a:ext cx="5868144" cy="836712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endParaRPr lang="en-US" sz="3600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AutoShape 2"/>
          <p:cNvSpPr>
            <a:spLocks noChangeArrowheads="1"/>
          </p:cNvSpPr>
          <p:nvPr/>
        </p:nvSpPr>
        <p:spPr bwMode="auto">
          <a:xfrm>
            <a:off x="683568" y="1262745"/>
            <a:ext cx="7844148" cy="4837975"/>
          </a:xfrm>
          <a:prstGeom prst="roundRect">
            <a:avLst>
              <a:gd name="adj" fmla="val 10375"/>
            </a:avLst>
          </a:prstGeom>
          <a:noFill/>
          <a:ln w="19050" cap="rnd">
            <a:solidFill>
              <a:schemeClr val="bg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 dirty="0">
              <a:latin typeface="+mj-ea"/>
              <a:ea typeface="+mj-ea"/>
            </a:endParaRPr>
          </a:p>
        </p:txBody>
      </p:sp>
      <p:grpSp>
        <p:nvGrpSpPr>
          <p:cNvPr id="56" name="Group 3"/>
          <p:cNvGrpSpPr>
            <a:grpSpLocks/>
          </p:cNvGrpSpPr>
          <p:nvPr/>
        </p:nvGrpSpPr>
        <p:grpSpPr bwMode="auto">
          <a:xfrm rot="-5400000">
            <a:off x="743623" y="2841695"/>
            <a:ext cx="4111625" cy="1598613"/>
            <a:chOff x="564" y="1992"/>
            <a:chExt cx="2658" cy="984"/>
          </a:xfrm>
        </p:grpSpPr>
        <p:sp>
          <p:nvSpPr>
            <p:cNvPr id="57" name="Freeform 4"/>
            <p:cNvSpPr>
              <a:spLocks/>
            </p:cNvSpPr>
            <p:nvPr/>
          </p:nvSpPr>
          <p:spPr bwMode="gray">
            <a:xfrm>
              <a:off x="564" y="2003"/>
              <a:ext cx="1197" cy="867"/>
            </a:xfrm>
            <a:custGeom>
              <a:avLst/>
              <a:gdLst>
                <a:gd name="T0" fmla="*/ 0 w 735"/>
                <a:gd name="T1" fmla="*/ 0 h 532"/>
                <a:gd name="T2" fmla="*/ 2687 w 735"/>
                <a:gd name="T3" fmla="*/ 1424 h 532"/>
                <a:gd name="T4" fmla="*/ 4060 w 735"/>
                <a:gd name="T5" fmla="*/ 1424 h 532"/>
                <a:gd name="T6" fmla="*/ 4480 w 735"/>
                <a:gd name="T7" fmla="*/ 1758 h 532"/>
                <a:gd name="T8" fmla="*/ 4495 w 735"/>
                <a:gd name="T9" fmla="*/ 2834 h 532"/>
                <a:gd name="T10" fmla="*/ 4207 w 735"/>
                <a:gd name="T11" fmla="*/ 2823 h 532"/>
                <a:gd name="T12" fmla="*/ 4708 w 735"/>
                <a:gd name="T13" fmla="*/ 3753 h 532"/>
                <a:gd name="T14" fmla="*/ 5169 w 735"/>
                <a:gd name="T15" fmla="*/ 2834 h 532"/>
                <a:gd name="T16" fmla="*/ 4894 w 735"/>
                <a:gd name="T17" fmla="*/ 2834 h 532"/>
                <a:gd name="T18" fmla="*/ 4881 w 735"/>
                <a:gd name="T19" fmla="*/ 1594 h 532"/>
                <a:gd name="T20" fmla="*/ 4330 w 735"/>
                <a:gd name="T21" fmla="*/ 1058 h 532"/>
                <a:gd name="T22" fmla="*/ 2358 w 735"/>
                <a:gd name="T23" fmla="*/ 1051 h 532"/>
                <a:gd name="T24" fmla="*/ 482 w 735"/>
                <a:gd name="T25" fmla="*/ 0 h 532"/>
                <a:gd name="T26" fmla="*/ 0 w 735"/>
                <a:gd name="T27" fmla="*/ 0 h 53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35"/>
                <a:gd name="T43" fmla="*/ 0 h 532"/>
                <a:gd name="T44" fmla="*/ 735 w 735"/>
                <a:gd name="T45" fmla="*/ 532 h 53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35" h="532">
                  <a:moveTo>
                    <a:pt x="0" y="0"/>
                  </a:moveTo>
                  <a:cubicBezTo>
                    <a:pt x="0" y="0"/>
                    <a:pt x="85" y="216"/>
                    <a:pt x="382" y="202"/>
                  </a:cubicBezTo>
                  <a:cubicBezTo>
                    <a:pt x="479" y="202"/>
                    <a:pt x="577" y="202"/>
                    <a:pt x="577" y="202"/>
                  </a:cubicBezTo>
                  <a:cubicBezTo>
                    <a:pt x="577" y="202"/>
                    <a:pt x="639" y="201"/>
                    <a:pt x="637" y="249"/>
                  </a:cubicBezTo>
                  <a:cubicBezTo>
                    <a:pt x="638" y="325"/>
                    <a:pt x="639" y="402"/>
                    <a:pt x="639" y="402"/>
                  </a:cubicBezTo>
                  <a:lnTo>
                    <a:pt x="598" y="400"/>
                  </a:lnTo>
                  <a:lnTo>
                    <a:pt x="669" y="532"/>
                  </a:lnTo>
                  <a:lnTo>
                    <a:pt x="735" y="402"/>
                  </a:lnTo>
                  <a:lnTo>
                    <a:pt x="696" y="402"/>
                  </a:lnTo>
                  <a:cubicBezTo>
                    <a:pt x="696" y="402"/>
                    <a:pt x="695" y="314"/>
                    <a:pt x="694" y="226"/>
                  </a:cubicBezTo>
                  <a:cubicBezTo>
                    <a:pt x="687" y="160"/>
                    <a:pt x="616" y="150"/>
                    <a:pt x="616" y="150"/>
                  </a:cubicBezTo>
                  <a:cubicBezTo>
                    <a:pt x="556" y="137"/>
                    <a:pt x="473" y="153"/>
                    <a:pt x="335" y="149"/>
                  </a:cubicBezTo>
                  <a:cubicBezTo>
                    <a:pt x="110" y="126"/>
                    <a:pt x="69" y="0"/>
                    <a:pt x="69" y="0"/>
                  </a:cubicBez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C0C0C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58" name="Freeform 5"/>
            <p:cNvSpPr>
              <a:spLocks/>
            </p:cNvSpPr>
            <p:nvPr/>
          </p:nvSpPr>
          <p:spPr bwMode="gray">
            <a:xfrm>
              <a:off x="1773" y="1992"/>
              <a:ext cx="231" cy="984"/>
            </a:xfrm>
            <a:custGeom>
              <a:avLst/>
              <a:gdLst>
                <a:gd name="T0" fmla="*/ 259 w 142"/>
                <a:gd name="T1" fmla="*/ 8 h 604"/>
                <a:gd name="T2" fmla="*/ 316 w 142"/>
                <a:gd name="T3" fmla="*/ 3325 h 604"/>
                <a:gd name="T4" fmla="*/ 0 w 142"/>
                <a:gd name="T5" fmla="*/ 3338 h 604"/>
                <a:gd name="T6" fmla="*/ 503 w 142"/>
                <a:gd name="T7" fmla="*/ 4255 h 604"/>
                <a:gd name="T8" fmla="*/ 996 w 142"/>
                <a:gd name="T9" fmla="*/ 3338 h 604"/>
                <a:gd name="T10" fmla="*/ 701 w 142"/>
                <a:gd name="T11" fmla="*/ 3338 h 604"/>
                <a:gd name="T12" fmla="*/ 693 w 142"/>
                <a:gd name="T13" fmla="*/ 0 h 604"/>
                <a:gd name="T14" fmla="*/ 259 w 142"/>
                <a:gd name="T15" fmla="*/ 8 h 60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604"/>
                <a:gd name="T26" fmla="*/ 142 w 142"/>
                <a:gd name="T27" fmla="*/ 604 h 60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604">
                  <a:moveTo>
                    <a:pt x="37" y="1"/>
                  </a:moveTo>
                  <a:lnTo>
                    <a:pt x="45" y="472"/>
                  </a:lnTo>
                  <a:lnTo>
                    <a:pt x="0" y="474"/>
                  </a:lnTo>
                  <a:lnTo>
                    <a:pt x="72" y="604"/>
                  </a:lnTo>
                  <a:lnTo>
                    <a:pt x="142" y="474"/>
                  </a:lnTo>
                  <a:lnTo>
                    <a:pt x="100" y="474"/>
                  </a:lnTo>
                  <a:lnTo>
                    <a:pt x="99" y="0"/>
                  </a:lnTo>
                  <a:lnTo>
                    <a:pt x="37" y="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C0C0C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59" name="Freeform 6"/>
            <p:cNvSpPr>
              <a:spLocks/>
            </p:cNvSpPr>
            <p:nvPr/>
          </p:nvSpPr>
          <p:spPr bwMode="gray">
            <a:xfrm flipH="1">
              <a:off x="2025" y="2003"/>
              <a:ext cx="1197" cy="867"/>
            </a:xfrm>
            <a:custGeom>
              <a:avLst/>
              <a:gdLst>
                <a:gd name="T0" fmla="*/ 0 w 735"/>
                <a:gd name="T1" fmla="*/ 0 h 532"/>
                <a:gd name="T2" fmla="*/ 2687 w 735"/>
                <a:gd name="T3" fmla="*/ 1424 h 532"/>
                <a:gd name="T4" fmla="*/ 4060 w 735"/>
                <a:gd name="T5" fmla="*/ 1424 h 532"/>
                <a:gd name="T6" fmla="*/ 4480 w 735"/>
                <a:gd name="T7" fmla="*/ 1758 h 532"/>
                <a:gd name="T8" fmla="*/ 4495 w 735"/>
                <a:gd name="T9" fmla="*/ 2834 h 532"/>
                <a:gd name="T10" fmla="*/ 4207 w 735"/>
                <a:gd name="T11" fmla="*/ 2823 h 532"/>
                <a:gd name="T12" fmla="*/ 4708 w 735"/>
                <a:gd name="T13" fmla="*/ 3753 h 532"/>
                <a:gd name="T14" fmla="*/ 5169 w 735"/>
                <a:gd name="T15" fmla="*/ 2834 h 532"/>
                <a:gd name="T16" fmla="*/ 4894 w 735"/>
                <a:gd name="T17" fmla="*/ 2834 h 532"/>
                <a:gd name="T18" fmla="*/ 4881 w 735"/>
                <a:gd name="T19" fmla="*/ 1594 h 532"/>
                <a:gd name="T20" fmla="*/ 4330 w 735"/>
                <a:gd name="T21" fmla="*/ 1058 h 532"/>
                <a:gd name="T22" fmla="*/ 2358 w 735"/>
                <a:gd name="T23" fmla="*/ 1051 h 532"/>
                <a:gd name="T24" fmla="*/ 482 w 735"/>
                <a:gd name="T25" fmla="*/ 0 h 532"/>
                <a:gd name="T26" fmla="*/ 0 w 735"/>
                <a:gd name="T27" fmla="*/ 0 h 53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35"/>
                <a:gd name="T43" fmla="*/ 0 h 532"/>
                <a:gd name="T44" fmla="*/ 735 w 735"/>
                <a:gd name="T45" fmla="*/ 532 h 53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35" h="532">
                  <a:moveTo>
                    <a:pt x="0" y="0"/>
                  </a:moveTo>
                  <a:cubicBezTo>
                    <a:pt x="0" y="0"/>
                    <a:pt x="85" y="216"/>
                    <a:pt x="382" y="202"/>
                  </a:cubicBezTo>
                  <a:cubicBezTo>
                    <a:pt x="479" y="202"/>
                    <a:pt x="577" y="202"/>
                    <a:pt x="577" y="202"/>
                  </a:cubicBezTo>
                  <a:cubicBezTo>
                    <a:pt x="577" y="202"/>
                    <a:pt x="639" y="201"/>
                    <a:pt x="637" y="249"/>
                  </a:cubicBezTo>
                  <a:cubicBezTo>
                    <a:pt x="638" y="325"/>
                    <a:pt x="639" y="402"/>
                    <a:pt x="639" y="402"/>
                  </a:cubicBezTo>
                  <a:lnTo>
                    <a:pt x="598" y="400"/>
                  </a:lnTo>
                  <a:lnTo>
                    <a:pt x="669" y="532"/>
                  </a:lnTo>
                  <a:lnTo>
                    <a:pt x="735" y="402"/>
                  </a:lnTo>
                  <a:lnTo>
                    <a:pt x="696" y="402"/>
                  </a:lnTo>
                  <a:cubicBezTo>
                    <a:pt x="696" y="402"/>
                    <a:pt x="695" y="314"/>
                    <a:pt x="694" y="226"/>
                  </a:cubicBezTo>
                  <a:cubicBezTo>
                    <a:pt x="687" y="160"/>
                    <a:pt x="616" y="150"/>
                    <a:pt x="616" y="150"/>
                  </a:cubicBezTo>
                  <a:cubicBezTo>
                    <a:pt x="556" y="137"/>
                    <a:pt x="473" y="153"/>
                    <a:pt x="335" y="149"/>
                  </a:cubicBezTo>
                  <a:cubicBezTo>
                    <a:pt x="110" y="126"/>
                    <a:pt x="69" y="0"/>
                    <a:pt x="69" y="0"/>
                  </a:cubicBez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C0C0C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grpSp>
        <p:nvGrpSpPr>
          <p:cNvPr id="60" name="Group 7"/>
          <p:cNvGrpSpPr>
            <a:grpSpLocks/>
          </p:cNvGrpSpPr>
          <p:nvPr/>
        </p:nvGrpSpPr>
        <p:grpSpPr bwMode="auto">
          <a:xfrm rot="5400000" flipH="1">
            <a:off x="4132140" y="2817090"/>
            <a:ext cx="4111625" cy="1644650"/>
            <a:chOff x="564" y="1992"/>
            <a:chExt cx="2658" cy="984"/>
          </a:xfrm>
        </p:grpSpPr>
        <p:sp>
          <p:nvSpPr>
            <p:cNvPr id="61" name="Freeform 8"/>
            <p:cNvSpPr>
              <a:spLocks/>
            </p:cNvSpPr>
            <p:nvPr/>
          </p:nvSpPr>
          <p:spPr bwMode="gray">
            <a:xfrm>
              <a:off x="564" y="2003"/>
              <a:ext cx="1197" cy="867"/>
            </a:xfrm>
            <a:custGeom>
              <a:avLst/>
              <a:gdLst>
                <a:gd name="T0" fmla="*/ 0 w 735"/>
                <a:gd name="T1" fmla="*/ 0 h 532"/>
                <a:gd name="T2" fmla="*/ 2687 w 735"/>
                <a:gd name="T3" fmla="*/ 1424 h 532"/>
                <a:gd name="T4" fmla="*/ 4060 w 735"/>
                <a:gd name="T5" fmla="*/ 1424 h 532"/>
                <a:gd name="T6" fmla="*/ 4480 w 735"/>
                <a:gd name="T7" fmla="*/ 1758 h 532"/>
                <a:gd name="T8" fmla="*/ 4495 w 735"/>
                <a:gd name="T9" fmla="*/ 2834 h 532"/>
                <a:gd name="T10" fmla="*/ 4207 w 735"/>
                <a:gd name="T11" fmla="*/ 2823 h 532"/>
                <a:gd name="T12" fmla="*/ 4708 w 735"/>
                <a:gd name="T13" fmla="*/ 3753 h 532"/>
                <a:gd name="T14" fmla="*/ 5169 w 735"/>
                <a:gd name="T15" fmla="*/ 2834 h 532"/>
                <a:gd name="T16" fmla="*/ 4894 w 735"/>
                <a:gd name="T17" fmla="*/ 2834 h 532"/>
                <a:gd name="T18" fmla="*/ 4881 w 735"/>
                <a:gd name="T19" fmla="*/ 1594 h 532"/>
                <a:gd name="T20" fmla="*/ 4330 w 735"/>
                <a:gd name="T21" fmla="*/ 1058 h 532"/>
                <a:gd name="T22" fmla="*/ 2358 w 735"/>
                <a:gd name="T23" fmla="*/ 1051 h 532"/>
                <a:gd name="T24" fmla="*/ 482 w 735"/>
                <a:gd name="T25" fmla="*/ 0 h 532"/>
                <a:gd name="T26" fmla="*/ 0 w 735"/>
                <a:gd name="T27" fmla="*/ 0 h 53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35"/>
                <a:gd name="T43" fmla="*/ 0 h 532"/>
                <a:gd name="T44" fmla="*/ 735 w 735"/>
                <a:gd name="T45" fmla="*/ 532 h 53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35" h="532">
                  <a:moveTo>
                    <a:pt x="0" y="0"/>
                  </a:moveTo>
                  <a:cubicBezTo>
                    <a:pt x="0" y="0"/>
                    <a:pt x="85" y="216"/>
                    <a:pt x="382" y="202"/>
                  </a:cubicBezTo>
                  <a:cubicBezTo>
                    <a:pt x="479" y="202"/>
                    <a:pt x="577" y="202"/>
                    <a:pt x="577" y="202"/>
                  </a:cubicBezTo>
                  <a:cubicBezTo>
                    <a:pt x="577" y="202"/>
                    <a:pt x="639" y="201"/>
                    <a:pt x="637" y="249"/>
                  </a:cubicBezTo>
                  <a:cubicBezTo>
                    <a:pt x="638" y="325"/>
                    <a:pt x="639" y="402"/>
                    <a:pt x="639" y="402"/>
                  </a:cubicBezTo>
                  <a:lnTo>
                    <a:pt x="598" y="400"/>
                  </a:lnTo>
                  <a:lnTo>
                    <a:pt x="669" y="532"/>
                  </a:lnTo>
                  <a:lnTo>
                    <a:pt x="735" y="402"/>
                  </a:lnTo>
                  <a:lnTo>
                    <a:pt x="696" y="402"/>
                  </a:lnTo>
                  <a:cubicBezTo>
                    <a:pt x="696" y="402"/>
                    <a:pt x="695" y="314"/>
                    <a:pt x="694" y="226"/>
                  </a:cubicBezTo>
                  <a:cubicBezTo>
                    <a:pt x="687" y="160"/>
                    <a:pt x="616" y="150"/>
                    <a:pt x="616" y="150"/>
                  </a:cubicBezTo>
                  <a:cubicBezTo>
                    <a:pt x="556" y="137"/>
                    <a:pt x="473" y="153"/>
                    <a:pt x="335" y="149"/>
                  </a:cubicBezTo>
                  <a:cubicBezTo>
                    <a:pt x="110" y="126"/>
                    <a:pt x="69" y="0"/>
                    <a:pt x="69" y="0"/>
                  </a:cubicBez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C0C0C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62" name="Freeform 9"/>
            <p:cNvSpPr>
              <a:spLocks/>
            </p:cNvSpPr>
            <p:nvPr/>
          </p:nvSpPr>
          <p:spPr bwMode="gray">
            <a:xfrm>
              <a:off x="1773" y="1992"/>
              <a:ext cx="231" cy="984"/>
            </a:xfrm>
            <a:custGeom>
              <a:avLst/>
              <a:gdLst>
                <a:gd name="T0" fmla="*/ 259 w 142"/>
                <a:gd name="T1" fmla="*/ 8 h 604"/>
                <a:gd name="T2" fmla="*/ 316 w 142"/>
                <a:gd name="T3" fmla="*/ 3325 h 604"/>
                <a:gd name="T4" fmla="*/ 0 w 142"/>
                <a:gd name="T5" fmla="*/ 3338 h 604"/>
                <a:gd name="T6" fmla="*/ 503 w 142"/>
                <a:gd name="T7" fmla="*/ 4255 h 604"/>
                <a:gd name="T8" fmla="*/ 996 w 142"/>
                <a:gd name="T9" fmla="*/ 3338 h 604"/>
                <a:gd name="T10" fmla="*/ 701 w 142"/>
                <a:gd name="T11" fmla="*/ 3338 h 604"/>
                <a:gd name="T12" fmla="*/ 693 w 142"/>
                <a:gd name="T13" fmla="*/ 0 h 604"/>
                <a:gd name="T14" fmla="*/ 259 w 142"/>
                <a:gd name="T15" fmla="*/ 8 h 60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604"/>
                <a:gd name="T26" fmla="*/ 142 w 142"/>
                <a:gd name="T27" fmla="*/ 604 h 60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604">
                  <a:moveTo>
                    <a:pt x="37" y="1"/>
                  </a:moveTo>
                  <a:lnTo>
                    <a:pt x="45" y="472"/>
                  </a:lnTo>
                  <a:lnTo>
                    <a:pt x="0" y="474"/>
                  </a:lnTo>
                  <a:lnTo>
                    <a:pt x="72" y="604"/>
                  </a:lnTo>
                  <a:lnTo>
                    <a:pt x="142" y="474"/>
                  </a:lnTo>
                  <a:lnTo>
                    <a:pt x="100" y="474"/>
                  </a:lnTo>
                  <a:lnTo>
                    <a:pt x="99" y="0"/>
                  </a:lnTo>
                  <a:lnTo>
                    <a:pt x="37" y="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C0C0C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63" name="Freeform 10"/>
            <p:cNvSpPr>
              <a:spLocks/>
            </p:cNvSpPr>
            <p:nvPr/>
          </p:nvSpPr>
          <p:spPr bwMode="gray">
            <a:xfrm flipH="1">
              <a:off x="2025" y="2003"/>
              <a:ext cx="1197" cy="867"/>
            </a:xfrm>
            <a:custGeom>
              <a:avLst/>
              <a:gdLst>
                <a:gd name="T0" fmla="*/ 0 w 735"/>
                <a:gd name="T1" fmla="*/ 0 h 532"/>
                <a:gd name="T2" fmla="*/ 2687 w 735"/>
                <a:gd name="T3" fmla="*/ 1424 h 532"/>
                <a:gd name="T4" fmla="*/ 4060 w 735"/>
                <a:gd name="T5" fmla="*/ 1424 h 532"/>
                <a:gd name="T6" fmla="*/ 4480 w 735"/>
                <a:gd name="T7" fmla="*/ 1758 h 532"/>
                <a:gd name="T8" fmla="*/ 4495 w 735"/>
                <a:gd name="T9" fmla="*/ 2834 h 532"/>
                <a:gd name="T10" fmla="*/ 4207 w 735"/>
                <a:gd name="T11" fmla="*/ 2823 h 532"/>
                <a:gd name="T12" fmla="*/ 4708 w 735"/>
                <a:gd name="T13" fmla="*/ 3753 h 532"/>
                <a:gd name="T14" fmla="*/ 5169 w 735"/>
                <a:gd name="T15" fmla="*/ 2834 h 532"/>
                <a:gd name="T16" fmla="*/ 4894 w 735"/>
                <a:gd name="T17" fmla="*/ 2834 h 532"/>
                <a:gd name="T18" fmla="*/ 4881 w 735"/>
                <a:gd name="T19" fmla="*/ 1594 h 532"/>
                <a:gd name="T20" fmla="*/ 4330 w 735"/>
                <a:gd name="T21" fmla="*/ 1058 h 532"/>
                <a:gd name="T22" fmla="*/ 2358 w 735"/>
                <a:gd name="T23" fmla="*/ 1051 h 532"/>
                <a:gd name="T24" fmla="*/ 482 w 735"/>
                <a:gd name="T25" fmla="*/ 0 h 532"/>
                <a:gd name="T26" fmla="*/ 0 w 735"/>
                <a:gd name="T27" fmla="*/ 0 h 53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35"/>
                <a:gd name="T43" fmla="*/ 0 h 532"/>
                <a:gd name="T44" fmla="*/ 735 w 735"/>
                <a:gd name="T45" fmla="*/ 532 h 53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35" h="532">
                  <a:moveTo>
                    <a:pt x="0" y="0"/>
                  </a:moveTo>
                  <a:cubicBezTo>
                    <a:pt x="0" y="0"/>
                    <a:pt x="85" y="216"/>
                    <a:pt x="382" y="202"/>
                  </a:cubicBezTo>
                  <a:cubicBezTo>
                    <a:pt x="479" y="202"/>
                    <a:pt x="577" y="202"/>
                    <a:pt x="577" y="202"/>
                  </a:cubicBezTo>
                  <a:cubicBezTo>
                    <a:pt x="577" y="202"/>
                    <a:pt x="639" y="201"/>
                    <a:pt x="637" y="249"/>
                  </a:cubicBezTo>
                  <a:cubicBezTo>
                    <a:pt x="638" y="325"/>
                    <a:pt x="639" y="402"/>
                    <a:pt x="639" y="402"/>
                  </a:cubicBezTo>
                  <a:lnTo>
                    <a:pt x="598" y="400"/>
                  </a:lnTo>
                  <a:lnTo>
                    <a:pt x="669" y="532"/>
                  </a:lnTo>
                  <a:lnTo>
                    <a:pt x="735" y="402"/>
                  </a:lnTo>
                  <a:lnTo>
                    <a:pt x="696" y="402"/>
                  </a:lnTo>
                  <a:cubicBezTo>
                    <a:pt x="696" y="402"/>
                    <a:pt x="695" y="314"/>
                    <a:pt x="694" y="226"/>
                  </a:cubicBezTo>
                  <a:cubicBezTo>
                    <a:pt x="687" y="160"/>
                    <a:pt x="616" y="150"/>
                    <a:pt x="616" y="150"/>
                  </a:cubicBezTo>
                  <a:cubicBezTo>
                    <a:pt x="556" y="137"/>
                    <a:pt x="473" y="153"/>
                    <a:pt x="335" y="149"/>
                  </a:cubicBezTo>
                  <a:cubicBezTo>
                    <a:pt x="110" y="126"/>
                    <a:pt x="69" y="0"/>
                    <a:pt x="69" y="0"/>
                  </a:cubicBez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C0C0C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grpSp>
        <p:nvGrpSpPr>
          <p:cNvPr id="64" name="Group 11"/>
          <p:cNvGrpSpPr>
            <a:grpSpLocks/>
          </p:cNvGrpSpPr>
          <p:nvPr/>
        </p:nvGrpSpPr>
        <p:grpSpPr bwMode="auto">
          <a:xfrm>
            <a:off x="3646365" y="2562498"/>
            <a:ext cx="1800000" cy="1800000"/>
            <a:chOff x="2457" y="2000"/>
            <a:chExt cx="901" cy="888"/>
          </a:xfrm>
        </p:grpSpPr>
        <p:pic>
          <p:nvPicPr>
            <p:cNvPr id="65" name="Picture 12" descr="circuler_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ltGray">
            <a:xfrm>
              <a:off x="2457" y="2000"/>
              <a:ext cx="901" cy="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Oval 13"/>
            <p:cNvSpPr>
              <a:spLocks noChangeArrowheads="1"/>
            </p:cNvSpPr>
            <p:nvPr/>
          </p:nvSpPr>
          <p:spPr bwMode="ltGray">
            <a:xfrm>
              <a:off x="2457" y="2000"/>
              <a:ext cx="895" cy="888"/>
            </a:xfrm>
            <a:prstGeom prst="ellipse">
              <a:avLst/>
            </a:prstGeom>
            <a:gradFill rotWithShape="1">
              <a:gsLst>
                <a:gs pos="0">
                  <a:srgbClr val="F8F8F8">
                    <a:gamma/>
                    <a:shade val="26275"/>
                    <a:invGamma/>
                    <a:alpha val="89999"/>
                  </a:srgbClr>
                </a:gs>
                <a:gs pos="50000">
                  <a:srgbClr val="F8F8F8">
                    <a:alpha val="45000"/>
                  </a:srgbClr>
                </a:gs>
                <a:gs pos="100000">
                  <a:srgbClr val="F8F8F8">
                    <a:gamma/>
                    <a:shade val="26275"/>
                    <a:invGamma/>
                    <a:alpha val="89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dirty="0">
                <a:latin typeface="+mj-ea"/>
                <a:ea typeface="+mj-ea"/>
              </a:endParaRPr>
            </a:p>
          </p:txBody>
        </p:sp>
        <p:sp>
          <p:nvSpPr>
            <p:cNvPr id="67" name="Freeform 14"/>
            <p:cNvSpPr>
              <a:spLocks/>
            </p:cNvSpPr>
            <p:nvPr/>
          </p:nvSpPr>
          <p:spPr bwMode="ltGray">
            <a:xfrm>
              <a:off x="2550" y="2018"/>
              <a:ext cx="703" cy="308"/>
            </a:xfrm>
            <a:custGeom>
              <a:avLst/>
              <a:gdLst>
                <a:gd name="T0" fmla="*/ 104 w 1321"/>
                <a:gd name="T1" fmla="*/ 14 h 712"/>
                <a:gd name="T2" fmla="*/ 106 w 1321"/>
                <a:gd name="T3" fmla="*/ 16 h 712"/>
                <a:gd name="T4" fmla="*/ 106 w 1321"/>
                <a:gd name="T5" fmla="*/ 17 h 712"/>
                <a:gd name="T6" fmla="*/ 106 w 1321"/>
                <a:gd name="T7" fmla="*/ 18 h 712"/>
                <a:gd name="T8" fmla="*/ 104 w 1321"/>
                <a:gd name="T9" fmla="*/ 19 h 712"/>
                <a:gd name="T10" fmla="*/ 102 w 1321"/>
                <a:gd name="T11" fmla="*/ 20 h 712"/>
                <a:gd name="T12" fmla="*/ 100 w 1321"/>
                <a:gd name="T13" fmla="*/ 21 h 712"/>
                <a:gd name="T14" fmla="*/ 96 w 1321"/>
                <a:gd name="T15" fmla="*/ 22 h 712"/>
                <a:gd name="T16" fmla="*/ 92 w 1321"/>
                <a:gd name="T17" fmla="*/ 23 h 712"/>
                <a:gd name="T18" fmla="*/ 87 w 1321"/>
                <a:gd name="T19" fmla="*/ 23 h 712"/>
                <a:gd name="T20" fmla="*/ 82 w 1321"/>
                <a:gd name="T21" fmla="*/ 24 h 712"/>
                <a:gd name="T22" fmla="*/ 78 w 1321"/>
                <a:gd name="T23" fmla="*/ 24 h 712"/>
                <a:gd name="T24" fmla="*/ 72 w 1321"/>
                <a:gd name="T25" fmla="*/ 25 h 712"/>
                <a:gd name="T26" fmla="*/ 67 w 1321"/>
                <a:gd name="T27" fmla="*/ 25 h 712"/>
                <a:gd name="T28" fmla="*/ 64 w 1321"/>
                <a:gd name="T29" fmla="*/ 25 h 712"/>
                <a:gd name="T30" fmla="*/ 38 w 1321"/>
                <a:gd name="T31" fmla="*/ 25 h 712"/>
                <a:gd name="T32" fmla="*/ 38 w 1321"/>
                <a:gd name="T33" fmla="*/ 25 h 712"/>
                <a:gd name="T34" fmla="*/ 33 w 1321"/>
                <a:gd name="T35" fmla="*/ 25 h 712"/>
                <a:gd name="T36" fmla="*/ 28 w 1321"/>
                <a:gd name="T37" fmla="*/ 25 h 712"/>
                <a:gd name="T38" fmla="*/ 23 w 1321"/>
                <a:gd name="T39" fmla="*/ 24 h 712"/>
                <a:gd name="T40" fmla="*/ 19 w 1321"/>
                <a:gd name="T41" fmla="*/ 24 h 712"/>
                <a:gd name="T42" fmla="*/ 15 w 1321"/>
                <a:gd name="T43" fmla="*/ 24 h 712"/>
                <a:gd name="T44" fmla="*/ 11 w 1321"/>
                <a:gd name="T45" fmla="*/ 23 h 712"/>
                <a:gd name="T46" fmla="*/ 8 w 1321"/>
                <a:gd name="T47" fmla="*/ 22 h 712"/>
                <a:gd name="T48" fmla="*/ 5 w 1321"/>
                <a:gd name="T49" fmla="*/ 22 h 712"/>
                <a:gd name="T50" fmla="*/ 3 w 1321"/>
                <a:gd name="T51" fmla="*/ 21 h 712"/>
                <a:gd name="T52" fmla="*/ 2 w 1321"/>
                <a:gd name="T53" fmla="*/ 20 h 712"/>
                <a:gd name="T54" fmla="*/ 1 w 1321"/>
                <a:gd name="T55" fmla="*/ 19 h 712"/>
                <a:gd name="T56" fmla="*/ 0 w 1321"/>
                <a:gd name="T57" fmla="*/ 18 h 712"/>
                <a:gd name="T58" fmla="*/ 0 w 1321"/>
                <a:gd name="T59" fmla="*/ 18 h 712"/>
                <a:gd name="T60" fmla="*/ 1 w 1321"/>
                <a:gd name="T61" fmla="*/ 17 h 712"/>
                <a:gd name="T62" fmla="*/ 2 w 1321"/>
                <a:gd name="T63" fmla="*/ 16 h 712"/>
                <a:gd name="T64" fmla="*/ 4 w 1321"/>
                <a:gd name="T65" fmla="*/ 13 h 712"/>
                <a:gd name="T66" fmla="*/ 7 w 1321"/>
                <a:gd name="T67" fmla="*/ 10 h 712"/>
                <a:gd name="T68" fmla="*/ 12 w 1321"/>
                <a:gd name="T69" fmla="*/ 8 h 712"/>
                <a:gd name="T70" fmla="*/ 16 w 1321"/>
                <a:gd name="T71" fmla="*/ 6 h 712"/>
                <a:gd name="T72" fmla="*/ 22 w 1321"/>
                <a:gd name="T73" fmla="*/ 4 h 712"/>
                <a:gd name="T74" fmla="*/ 27 w 1321"/>
                <a:gd name="T75" fmla="*/ 3 h 712"/>
                <a:gd name="T76" fmla="*/ 34 w 1321"/>
                <a:gd name="T77" fmla="*/ 2 h 712"/>
                <a:gd name="T78" fmla="*/ 40 w 1321"/>
                <a:gd name="T79" fmla="*/ 1 h 712"/>
                <a:gd name="T80" fmla="*/ 46 w 1321"/>
                <a:gd name="T81" fmla="*/ 0 h 712"/>
                <a:gd name="T82" fmla="*/ 54 w 1321"/>
                <a:gd name="T83" fmla="*/ 0 h 712"/>
                <a:gd name="T84" fmla="*/ 54 w 1321"/>
                <a:gd name="T85" fmla="*/ 0 h 712"/>
                <a:gd name="T86" fmla="*/ 61 w 1321"/>
                <a:gd name="T87" fmla="*/ 0 h 712"/>
                <a:gd name="T88" fmla="*/ 68 w 1321"/>
                <a:gd name="T89" fmla="*/ 1 h 712"/>
                <a:gd name="T90" fmla="*/ 75 w 1321"/>
                <a:gd name="T91" fmla="*/ 2 h 712"/>
                <a:gd name="T92" fmla="*/ 81 w 1321"/>
                <a:gd name="T93" fmla="*/ 3 h 712"/>
                <a:gd name="T94" fmla="*/ 87 w 1321"/>
                <a:gd name="T95" fmla="*/ 5 h 712"/>
                <a:gd name="T96" fmla="*/ 92 w 1321"/>
                <a:gd name="T97" fmla="*/ 7 h 712"/>
                <a:gd name="T98" fmla="*/ 97 w 1321"/>
                <a:gd name="T99" fmla="*/ 9 h 712"/>
                <a:gd name="T100" fmla="*/ 101 w 1321"/>
                <a:gd name="T101" fmla="*/ 11 h 712"/>
                <a:gd name="T102" fmla="*/ 104 w 1321"/>
                <a:gd name="T103" fmla="*/ 14 h 712"/>
                <a:gd name="T104" fmla="*/ 104 w 1321"/>
                <a:gd name="T105" fmla="*/ 14 h 71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21"/>
                <a:gd name="T160" fmla="*/ 0 h 712"/>
                <a:gd name="T161" fmla="*/ 1321 w 1321"/>
                <a:gd name="T162" fmla="*/ 712 h 71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grpSp>
          <p:nvGrpSpPr>
            <p:cNvPr id="68" name="Group 15"/>
            <p:cNvGrpSpPr>
              <a:grpSpLocks/>
            </p:cNvGrpSpPr>
            <p:nvPr/>
          </p:nvGrpSpPr>
          <p:grpSpPr bwMode="auto">
            <a:xfrm rot="-1297425" flipH="1" flipV="1">
              <a:off x="2525" y="2693"/>
              <a:ext cx="781" cy="188"/>
              <a:chOff x="2532" y="1051"/>
              <a:chExt cx="893" cy="246"/>
            </a:xfrm>
          </p:grpSpPr>
          <p:grpSp>
            <p:nvGrpSpPr>
              <p:cNvPr id="69" name="Group 16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75" name="AutoShape 17"/>
                <p:cNvSpPr>
                  <a:spLocks noChangeArrowheads="1"/>
                </p:cNvSpPr>
                <p:nvPr/>
              </p:nvSpPr>
              <p:spPr bwMode="lt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76" name="AutoShape 18"/>
                <p:cNvSpPr>
                  <a:spLocks noChangeArrowheads="1"/>
                </p:cNvSpPr>
                <p:nvPr/>
              </p:nvSpPr>
              <p:spPr bwMode="lt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77" name="AutoShape 19"/>
                <p:cNvSpPr>
                  <a:spLocks noChangeArrowheads="1"/>
                </p:cNvSpPr>
                <p:nvPr/>
              </p:nvSpPr>
              <p:spPr bwMode="lt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78" name="AutoShape 20"/>
                <p:cNvSpPr>
                  <a:spLocks noChangeArrowheads="1"/>
                </p:cNvSpPr>
                <p:nvPr/>
              </p:nvSpPr>
              <p:spPr bwMode="lt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70" name="Group 21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71" name="AutoShape 22"/>
                <p:cNvSpPr>
                  <a:spLocks noChangeArrowheads="1"/>
                </p:cNvSpPr>
                <p:nvPr/>
              </p:nvSpPr>
              <p:spPr bwMode="lt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72" name="AutoShape 23"/>
                <p:cNvSpPr>
                  <a:spLocks noChangeArrowheads="1"/>
                </p:cNvSpPr>
                <p:nvPr/>
              </p:nvSpPr>
              <p:spPr bwMode="lt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73" name="AutoShape 24"/>
                <p:cNvSpPr>
                  <a:spLocks noChangeArrowheads="1"/>
                </p:cNvSpPr>
                <p:nvPr/>
              </p:nvSpPr>
              <p:spPr bwMode="lt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74" name="AutoShape 25"/>
                <p:cNvSpPr>
                  <a:spLocks noChangeArrowheads="1"/>
                </p:cNvSpPr>
                <p:nvPr/>
              </p:nvSpPr>
              <p:spPr bwMode="lt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latin typeface="+mj-ea"/>
                    <a:ea typeface="+mj-ea"/>
                  </a:endParaRPr>
                </a:p>
              </p:txBody>
            </p:sp>
          </p:grpSp>
        </p:grpSp>
      </p:grpSp>
      <p:grpSp>
        <p:nvGrpSpPr>
          <p:cNvPr id="79" name="Group 26"/>
          <p:cNvGrpSpPr>
            <a:grpSpLocks/>
          </p:cNvGrpSpPr>
          <p:nvPr/>
        </p:nvGrpSpPr>
        <p:grpSpPr bwMode="auto">
          <a:xfrm>
            <a:off x="823791" y="1456603"/>
            <a:ext cx="1362075" cy="1322388"/>
            <a:chOff x="4320" y="1152"/>
            <a:chExt cx="414" cy="402"/>
          </a:xfrm>
        </p:grpSpPr>
        <p:sp>
          <p:nvSpPr>
            <p:cNvPr id="80" name="AutoShape 27"/>
            <p:cNvSpPr>
              <a:spLocks noChangeArrowheads="1"/>
            </p:cNvSpPr>
            <p:nvPr/>
          </p:nvSpPr>
          <p:spPr bwMode="ltGray">
            <a:xfrm>
              <a:off x="4320" y="1152"/>
              <a:ext cx="414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69804"/>
                    <a:invGamma/>
                  </a:schemeClr>
                </a:gs>
              </a:gsLst>
              <a:lin ang="5400000" scaled="1"/>
            </a:gradFill>
            <a:ln w="25400">
              <a:solidFill>
                <a:srgbClr val="FEFEFE"/>
              </a:solidFill>
              <a:round/>
              <a:headEnd/>
              <a:tailEnd/>
            </a:ln>
            <a:effectLst>
              <a:outerShdw dist="53882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81" name="Freeform 28"/>
            <p:cNvSpPr>
              <a:spLocks/>
            </p:cNvSpPr>
            <p:nvPr/>
          </p:nvSpPr>
          <p:spPr bwMode="ltGray">
            <a:xfrm>
              <a:off x="4346" y="1178"/>
              <a:ext cx="206" cy="201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0" y="118"/>
                </a:cxn>
                <a:cxn ang="0">
                  <a:pos x="0" y="589"/>
                </a:cxn>
                <a:cxn ang="0">
                  <a:pos x="161" y="174"/>
                </a:cxn>
                <a:cxn ang="0">
                  <a:pos x="589" y="0"/>
                </a:cxn>
                <a:cxn ang="0">
                  <a:pos x="118" y="0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50000">
                  <a:schemeClr val="accent1">
                    <a:alpha val="0"/>
                  </a:schemeClr>
                </a:gs>
                <a:gs pos="100000">
                  <a:schemeClr val="accent1">
                    <a:gamma/>
                    <a:tint val="48627"/>
                    <a:invGamma/>
                  </a:schemeClr>
                </a:gs>
              </a:gsLst>
              <a:lin ang="27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j-ea"/>
                <a:ea typeface="+mj-ea"/>
              </a:endParaRPr>
            </a:p>
          </p:txBody>
        </p:sp>
      </p:grpSp>
      <p:grpSp>
        <p:nvGrpSpPr>
          <p:cNvPr id="82" name="Group 29"/>
          <p:cNvGrpSpPr>
            <a:grpSpLocks/>
          </p:cNvGrpSpPr>
          <p:nvPr/>
        </p:nvGrpSpPr>
        <p:grpSpPr bwMode="auto">
          <a:xfrm>
            <a:off x="846016" y="2958378"/>
            <a:ext cx="1362075" cy="1322388"/>
            <a:chOff x="4320" y="1152"/>
            <a:chExt cx="414" cy="402"/>
          </a:xfrm>
        </p:grpSpPr>
        <p:sp>
          <p:nvSpPr>
            <p:cNvPr id="83" name="AutoShape 30"/>
            <p:cNvSpPr>
              <a:spLocks noChangeArrowheads="1"/>
            </p:cNvSpPr>
            <p:nvPr/>
          </p:nvSpPr>
          <p:spPr bwMode="ltGray">
            <a:xfrm>
              <a:off x="4320" y="1152"/>
              <a:ext cx="414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9804"/>
                    <a:invGamma/>
                  </a:schemeClr>
                </a:gs>
              </a:gsLst>
              <a:lin ang="5400000" scaled="1"/>
            </a:gradFill>
            <a:ln w="25400">
              <a:solidFill>
                <a:srgbClr val="FEFEFE"/>
              </a:solidFill>
              <a:round/>
              <a:headEnd/>
              <a:tailEnd/>
            </a:ln>
            <a:effectLst>
              <a:outerShdw dist="53882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84" name="Freeform 31"/>
            <p:cNvSpPr>
              <a:spLocks/>
            </p:cNvSpPr>
            <p:nvPr/>
          </p:nvSpPr>
          <p:spPr bwMode="ltGray">
            <a:xfrm>
              <a:off x="4346" y="1178"/>
              <a:ext cx="206" cy="201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0" y="118"/>
                </a:cxn>
                <a:cxn ang="0">
                  <a:pos x="0" y="589"/>
                </a:cxn>
                <a:cxn ang="0">
                  <a:pos x="161" y="174"/>
                </a:cxn>
                <a:cxn ang="0">
                  <a:pos x="589" y="0"/>
                </a:cxn>
                <a:cxn ang="0">
                  <a:pos x="118" y="0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>
                    <a:gamma/>
                    <a:tint val="48627"/>
                    <a:invGamma/>
                  </a:schemeClr>
                </a:gs>
                <a:gs pos="50000">
                  <a:schemeClr val="accent2">
                    <a:alpha val="0"/>
                  </a:schemeClr>
                </a:gs>
                <a:gs pos="100000">
                  <a:schemeClr val="accent2">
                    <a:gamma/>
                    <a:tint val="48627"/>
                    <a:invGamma/>
                  </a:schemeClr>
                </a:gs>
              </a:gsLst>
              <a:lin ang="27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j-ea"/>
                <a:ea typeface="+mj-ea"/>
              </a:endParaRPr>
            </a:p>
          </p:txBody>
        </p:sp>
      </p:grpSp>
      <p:grpSp>
        <p:nvGrpSpPr>
          <p:cNvPr id="85" name="Group 32"/>
          <p:cNvGrpSpPr>
            <a:grpSpLocks/>
          </p:cNvGrpSpPr>
          <p:nvPr/>
        </p:nvGrpSpPr>
        <p:grpSpPr bwMode="auto">
          <a:xfrm>
            <a:off x="860306" y="4480789"/>
            <a:ext cx="1362075" cy="1322387"/>
            <a:chOff x="4320" y="1152"/>
            <a:chExt cx="414" cy="402"/>
          </a:xfrm>
        </p:grpSpPr>
        <p:sp>
          <p:nvSpPr>
            <p:cNvPr id="86" name="AutoShape 33"/>
            <p:cNvSpPr>
              <a:spLocks noChangeArrowheads="1"/>
            </p:cNvSpPr>
            <p:nvPr/>
          </p:nvSpPr>
          <p:spPr bwMode="ltGray">
            <a:xfrm>
              <a:off x="4320" y="1152"/>
              <a:ext cx="414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69804"/>
                    <a:invGamma/>
                  </a:schemeClr>
                </a:gs>
              </a:gsLst>
              <a:lin ang="5400000" scaled="1"/>
            </a:gradFill>
            <a:ln w="25400">
              <a:solidFill>
                <a:srgbClr val="FEFEFE"/>
              </a:solidFill>
              <a:round/>
              <a:headEnd/>
              <a:tailEnd/>
            </a:ln>
            <a:effectLst>
              <a:outerShdw dist="53882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87" name="Freeform 34"/>
            <p:cNvSpPr>
              <a:spLocks/>
            </p:cNvSpPr>
            <p:nvPr/>
          </p:nvSpPr>
          <p:spPr bwMode="ltGray">
            <a:xfrm>
              <a:off x="4346" y="1178"/>
              <a:ext cx="206" cy="201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0" y="118"/>
                </a:cxn>
                <a:cxn ang="0">
                  <a:pos x="0" y="589"/>
                </a:cxn>
                <a:cxn ang="0">
                  <a:pos x="161" y="174"/>
                </a:cxn>
                <a:cxn ang="0">
                  <a:pos x="589" y="0"/>
                </a:cxn>
                <a:cxn ang="0">
                  <a:pos x="118" y="0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>
                    <a:gamma/>
                    <a:tint val="48627"/>
                    <a:invGamma/>
                  </a:schemeClr>
                </a:gs>
                <a:gs pos="50000">
                  <a:schemeClr val="folHlink">
                    <a:alpha val="0"/>
                  </a:schemeClr>
                </a:gs>
                <a:gs pos="100000">
                  <a:schemeClr val="folHlink">
                    <a:gamma/>
                    <a:tint val="48627"/>
                    <a:invGamma/>
                  </a:schemeClr>
                </a:gs>
              </a:gsLst>
              <a:lin ang="27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j-ea"/>
                <a:ea typeface="+mj-ea"/>
              </a:endParaRPr>
            </a:p>
          </p:txBody>
        </p:sp>
      </p:grpSp>
      <p:grpSp>
        <p:nvGrpSpPr>
          <p:cNvPr id="88" name="Group 35"/>
          <p:cNvGrpSpPr>
            <a:grpSpLocks/>
          </p:cNvGrpSpPr>
          <p:nvPr/>
        </p:nvGrpSpPr>
        <p:grpSpPr bwMode="auto">
          <a:xfrm>
            <a:off x="6827716" y="1456603"/>
            <a:ext cx="1362075" cy="1322388"/>
            <a:chOff x="4320" y="1152"/>
            <a:chExt cx="414" cy="402"/>
          </a:xfrm>
        </p:grpSpPr>
        <p:sp>
          <p:nvSpPr>
            <p:cNvPr id="89" name="AutoShape 36"/>
            <p:cNvSpPr>
              <a:spLocks noChangeArrowheads="1"/>
            </p:cNvSpPr>
            <p:nvPr/>
          </p:nvSpPr>
          <p:spPr bwMode="ltGray">
            <a:xfrm>
              <a:off x="4320" y="1152"/>
              <a:ext cx="414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69804"/>
                    <a:invGamma/>
                  </a:schemeClr>
                </a:gs>
              </a:gsLst>
              <a:lin ang="5400000" scaled="1"/>
            </a:gradFill>
            <a:ln w="25400">
              <a:solidFill>
                <a:srgbClr val="FEFEFE"/>
              </a:solidFill>
              <a:round/>
              <a:headEnd/>
              <a:tailEnd/>
            </a:ln>
            <a:effectLst>
              <a:outerShdw dist="53882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90" name="Freeform 37"/>
            <p:cNvSpPr>
              <a:spLocks/>
            </p:cNvSpPr>
            <p:nvPr/>
          </p:nvSpPr>
          <p:spPr bwMode="ltGray">
            <a:xfrm>
              <a:off x="4346" y="1178"/>
              <a:ext cx="206" cy="201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0" y="118"/>
                </a:cxn>
                <a:cxn ang="0">
                  <a:pos x="0" y="589"/>
                </a:cxn>
                <a:cxn ang="0">
                  <a:pos x="161" y="174"/>
                </a:cxn>
                <a:cxn ang="0">
                  <a:pos x="589" y="0"/>
                </a:cxn>
                <a:cxn ang="0">
                  <a:pos x="118" y="0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50000">
                  <a:schemeClr val="accent1">
                    <a:alpha val="0"/>
                  </a:schemeClr>
                </a:gs>
                <a:gs pos="100000">
                  <a:schemeClr val="accent1">
                    <a:gamma/>
                    <a:tint val="48627"/>
                    <a:invGamma/>
                  </a:schemeClr>
                </a:gs>
              </a:gsLst>
              <a:lin ang="27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j-ea"/>
                <a:ea typeface="+mj-ea"/>
              </a:endParaRPr>
            </a:p>
          </p:txBody>
        </p:sp>
      </p:grpSp>
      <p:grpSp>
        <p:nvGrpSpPr>
          <p:cNvPr id="91" name="Group 38"/>
          <p:cNvGrpSpPr>
            <a:grpSpLocks/>
          </p:cNvGrpSpPr>
          <p:nvPr/>
        </p:nvGrpSpPr>
        <p:grpSpPr bwMode="auto">
          <a:xfrm>
            <a:off x="6849943" y="2958378"/>
            <a:ext cx="1362075" cy="1322388"/>
            <a:chOff x="4320" y="1152"/>
            <a:chExt cx="414" cy="402"/>
          </a:xfrm>
        </p:grpSpPr>
        <p:sp>
          <p:nvSpPr>
            <p:cNvPr id="92" name="AutoShape 39"/>
            <p:cNvSpPr>
              <a:spLocks noChangeArrowheads="1"/>
            </p:cNvSpPr>
            <p:nvPr/>
          </p:nvSpPr>
          <p:spPr bwMode="ltGray">
            <a:xfrm>
              <a:off x="4320" y="1152"/>
              <a:ext cx="414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9804"/>
                    <a:invGamma/>
                  </a:schemeClr>
                </a:gs>
              </a:gsLst>
              <a:lin ang="5400000" scaled="1"/>
            </a:gradFill>
            <a:ln w="25400">
              <a:solidFill>
                <a:srgbClr val="FEFEFE"/>
              </a:solidFill>
              <a:round/>
              <a:headEnd/>
              <a:tailEnd/>
            </a:ln>
            <a:effectLst>
              <a:outerShdw dist="53882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93" name="Freeform 40"/>
            <p:cNvSpPr>
              <a:spLocks/>
            </p:cNvSpPr>
            <p:nvPr/>
          </p:nvSpPr>
          <p:spPr bwMode="ltGray">
            <a:xfrm>
              <a:off x="4346" y="1178"/>
              <a:ext cx="206" cy="201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0" y="118"/>
                </a:cxn>
                <a:cxn ang="0">
                  <a:pos x="0" y="589"/>
                </a:cxn>
                <a:cxn ang="0">
                  <a:pos x="161" y="174"/>
                </a:cxn>
                <a:cxn ang="0">
                  <a:pos x="589" y="0"/>
                </a:cxn>
                <a:cxn ang="0">
                  <a:pos x="118" y="0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>
                    <a:gamma/>
                    <a:tint val="48627"/>
                    <a:invGamma/>
                  </a:schemeClr>
                </a:gs>
                <a:gs pos="50000">
                  <a:schemeClr val="accent2">
                    <a:alpha val="0"/>
                  </a:schemeClr>
                </a:gs>
                <a:gs pos="100000">
                  <a:schemeClr val="accent2">
                    <a:gamma/>
                    <a:tint val="48627"/>
                    <a:invGamma/>
                  </a:schemeClr>
                </a:gs>
              </a:gsLst>
              <a:lin ang="27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j-ea"/>
                <a:ea typeface="+mj-ea"/>
              </a:endParaRPr>
            </a:p>
          </p:txBody>
        </p:sp>
      </p:grpSp>
      <p:grpSp>
        <p:nvGrpSpPr>
          <p:cNvPr id="94" name="Group 41"/>
          <p:cNvGrpSpPr>
            <a:grpSpLocks/>
          </p:cNvGrpSpPr>
          <p:nvPr/>
        </p:nvGrpSpPr>
        <p:grpSpPr bwMode="auto">
          <a:xfrm>
            <a:off x="6864226" y="4480789"/>
            <a:ext cx="1362075" cy="1322387"/>
            <a:chOff x="4320" y="1152"/>
            <a:chExt cx="414" cy="402"/>
          </a:xfrm>
        </p:grpSpPr>
        <p:sp>
          <p:nvSpPr>
            <p:cNvPr id="95" name="AutoShape 42"/>
            <p:cNvSpPr>
              <a:spLocks noChangeArrowheads="1"/>
            </p:cNvSpPr>
            <p:nvPr/>
          </p:nvSpPr>
          <p:spPr bwMode="ltGray">
            <a:xfrm>
              <a:off x="4320" y="1152"/>
              <a:ext cx="414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69804"/>
                    <a:invGamma/>
                  </a:schemeClr>
                </a:gs>
              </a:gsLst>
              <a:lin ang="5400000" scaled="1"/>
            </a:gradFill>
            <a:ln w="25400">
              <a:solidFill>
                <a:srgbClr val="FEFEFE"/>
              </a:solidFill>
              <a:round/>
              <a:headEnd/>
              <a:tailEnd/>
            </a:ln>
            <a:effectLst>
              <a:outerShdw dist="53882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96" name="Freeform 43"/>
            <p:cNvSpPr>
              <a:spLocks/>
            </p:cNvSpPr>
            <p:nvPr/>
          </p:nvSpPr>
          <p:spPr bwMode="ltGray">
            <a:xfrm>
              <a:off x="4346" y="1178"/>
              <a:ext cx="206" cy="201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0" y="118"/>
                </a:cxn>
                <a:cxn ang="0">
                  <a:pos x="0" y="589"/>
                </a:cxn>
                <a:cxn ang="0">
                  <a:pos x="161" y="174"/>
                </a:cxn>
                <a:cxn ang="0">
                  <a:pos x="589" y="0"/>
                </a:cxn>
                <a:cxn ang="0">
                  <a:pos x="118" y="0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>
                    <a:gamma/>
                    <a:tint val="48627"/>
                    <a:invGamma/>
                  </a:schemeClr>
                </a:gs>
                <a:gs pos="50000">
                  <a:schemeClr val="folHlink">
                    <a:alpha val="0"/>
                  </a:schemeClr>
                </a:gs>
                <a:gs pos="100000">
                  <a:schemeClr val="folHlink">
                    <a:gamma/>
                    <a:tint val="48627"/>
                    <a:invGamma/>
                  </a:schemeClr>
                </a:gs>
              </a:gsLst>
              <a:lin ang="27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j-ea"/>
                <a:ea typeface="+mj-ea"/>
              </a:endParaRPr>
            </a:p>
          </p:txBody>
        </p:sp>
      </p:grpSp>
      <p:sp>
        <p:nvSpPr>
          <p:cNvPr id="97" name="Rectangle 44"/>
          <p:cNvSpPr>
            <a:spLocks noChangeArrowheads="1"/>
          </p:cNvSpPr>
          <p:nvPr/>
        </p:nvSpPr>
        <p:spPr bwMode="auto">
          <a:xfrm>
            <a:off x="1038101" y="1846565"/>
            <a:ext cx="990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rgbClr val="FE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  <a:cs typeface="Arial" charset="0"/>
              </a:rPr>
              <a:t>封闭</a:t>
            </a:r>
            <a:endParaRPr lang="en-US" altLang="zh-CN" b="1" dirty="0" smtClean="0">
              <a:solidFill>
                <a:srgbClr val="FE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  <a:cs typeface="Arial" charset="0"/>
            </a:endParaRPr>
          </a:p>
          <a:p>
            <a:pPr algn="ctr">
              <a:defRPr/>
            </a:pPr>
            <a:r>
              <a:rPr lang="zh-CN" altLang="en-US" b="1" dirty="0" smtClean="0">
                <a:solidFill>
                  <a:srgbClr val="FE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  <a:cs typeface="Arial" charset="0"/>
              </a:rPr>
              <a:t>环境</a:t>
            </a:r>
            <a:endParaRPr lang="en-US" altLang="zh-CN" b="1" dirty="0">
              <a:solidFill>
                <a:srgbClr val="FE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  <a:cs typeface="Arial" charset="0"/>
            </a:endParaRPr>
          </a:p>
        </p:txBody>
      </p:sp>
      <p:sp>
        <p:nvSpPr>
          <p:cNvPr id="98" name="Rectangle 45"/>
          <p:cNvSpPr>
            <a:spLocks noChangeArrowheads="1"/>
          </p:cNvSpPr>
          <p:nvPr/>
        </p:nvSpPr>
        <p:spPr bwMode="auto">
          <a:xfrm>
            <a:off x="1038101" y="3286990"/>
            <a:ext cx="990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rgbClr val="FE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  <a:cs typeface="Arial" charset="0"/>
              </a:rPr>
              <a:t>创新</a:t>
            </a:r>
            <a:endParaRPr lang="en-US" altLang="zh-CN" b="1" dirty="0" smtClean="0">
              <a:solidFill>
                <a:srgbClr val="FE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  <a:cs typeface="Arial" charset="0"/>
            </a:endParaRPr>
          </a:p>
          <a:p>
            <a:pPr algn="ctr">
              <a:defRPr/>
            </a:pPr>
            <a:r>
              <a:rPr lang="zh-CN" altLang="en-US" b="1" dirty="0" smtClean="0">
                <a:solidFill>
                  <a:srgbClr val="FE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  <a:cs typeface="Arial" charset="0"/>
              </a:rPr>
              <a:t>潜力</a:t>
            </a:r>
            <a:endParaRPr lang="en-US" altLang="zh-CN" b="1" dirty="0">
              <a:solidFill>
                <a:srgbClr val="FE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  <a:cs typeface="Arial" charset="0"/>
            </a:endParaRPr>
          </a:p>
        </p:txBody>
      </p:sp>
      <p:sp>
        <p:nvSpPr>
          <p:cNvPr id="99" name="Rectangle 46"/>
          <p:cNvSpPr>
            <a:spLocks noChangeArrowheads="1"/>
          </p:cNvSpPr>
          <p:nvPr/>
        </p:nvSpPr>
        <p:spPr bwMode="auto">
          <a:xfrm>
            <a:off x="1038101" y="4653136"/>
            <a:ext cx="9906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rgbClr val="FE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  <a:cs typeface="Arial" charset="0"/>
              </a:rPr>
              <a:t>难于网页内容开发</a:t>
            </a:r>
            <a:endParaRPr lang="en-US" altLang="zh-CN" b="1" dirty="0">
              <a:solidFill>
                <a:srgbClr val="FE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  <a:cs typeface="Arial" charset="0"/>
            </a:endParaRPr>
          </a:p>
        </p:txBody>
      </p:sp>
      <p:sp>
        <p:nvSpPr>
          <p:cNvPr id="100" name="Rectangle 47"/>
          <p:cNvSpPr>
            <a:spLocks noChangeArrowheads="1"/>
          </p:cNvSpPr>
          <p:nvPr/>
        </p:nvSpPr>
        <p:spPr bwMode="auto">
          <a:xfrm>
            <a:off x="7012984" y="1840413"/>
            <a:ext cx="990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rgbClr val="FE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  <a:cs typeface="Arial" charset="0"/>
              </a:rPr>
              <a:t>高端</a:t>
            </a:r>
            <a:endParaRPr lang="en-US" altLang="zh-CN" b="1" dirty="0" smtClean="0">
              <a:solidFill>
                <a:srgbClr val="FE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  <a:cs typeface="Arial" charset="0"/>
            </a:endParaRPr>
          </a:p>
          <a:p>
            <a:pPr algn="ctr">
              <a:defRPr/>
            </a:pPr>
            <a:r>
              <a:rPr lang="zh-CN" altLang="en-US" b="1" dirty="0" smtClean="0">
                <a:solidFill>
                  <a:srgbClr val="FE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  <a:cs typeface="Arial" charset="0"/>
              </a:rPr>
              <a:t>平台</a:t>
            </a:r>
            <a:endParaRPr lang="en-US" altLang="zh-CN" b="1" dirty="0">
              <a:solidFill>
                <a:srgbClr val="FE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  <a:cs typeface="Arial" charset="0"/>
            </a:endParaRPr>
          </a:p>
        </p:txBody>
      </p:sp>
      <p:sp>
        <p:nvSpPr>
          <p:cNvPr id="101" name="Rectangle 48"/>
          <p:cNvSpPr>
            <a:spLocks noChangeArrowheads="1"/>
          </p:cNvSpPr>
          <p:nvPr/>
        </p:nvSpPr>
        <p:spPr bwMode="auto">
          <a:xfrm>
            <a:off x="7067081" y="3140968"/>
            <a:ext cx="9906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rgbClr val="FE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  <a:cs typeface="Arial" charset="0"/>
              </a:rPr>
              <a:t>固有高质量标准</a:t>
            </a:r>
            <a:endParaRPr lang="en-US" altLang="zh-CN" b="1" dirty="0">
              <a:solidFill>
                <a:srgbClr val="FE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  <a:cs typeface="Arial" charset="0"/>
            </a:endParaRPr>
          </a:p>
        </p:txBody>
      </p:sp>
      <p:sp>
        <p:nvSpPr>
          <p:cNvPr id="102" name="Rectangle 49"/>
          <p:cNvSpPr>
            <a:spLocks noChangeArrowheads="1"/>
          </p:cNvSpPr>
          <p:nvPr/>
        </p:nvSpPr>
        <p:spPr bwMode="auto">
          <a:xfrm>
            <a:off x="7067081" y="4807397"/>
            <a:ext cx="990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rgbClr val="FE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  <a:cs typeface="Arial" charset="0"/>
              </a:rPr>
              <a:t>优质库类</a:t>
            </a:r>
            <a:endParaRPr lang="en-US" altLang="zh-CN" b="1" dirty="0">
              <a:solidFill>
                <a:srgbClr val="FE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  <a:cs typeface="Arial" charset="0"/>
            </a:endParaRPr>
          </a:p>
        </p:txBody>
      </p:sp>
      <p:sp>
        <p:nvSpPr>
          <p:cNvPr id="104" name="Rectangle 51"/>
          <p:cNvSpPr>
            <a:spLocks noChangeArrowheads="1"/>
          </p:cNvSpPr>
          <p:nvPr/>
        </p:nvSpPr>
        <p:spPr bwMode="auto">
          <a:xfrm>
            <a:off x="3768229" y="2852936"/>
            <a:ext cx="1600200" cy="1304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altLang="zh-CN" sz="2400" b="1" dirty="0">
                <a:solidFill>
                  <a:srgbClr val="080808"/>
                </a:solidFill>
                <a:latin typeface="+mj-ea"/>
                <a:ea typeface="+mj-ea"/>
                <a:cs typeface="Arial" charset="0"/>
              </a:rPr>
              <a:t>IOS</a:t>
            </a:r>
            <a:r>
              <a:rPr lang="zh-CN" altLang="en-US" sz="2400" b="1" dirty="0">
                <a:solidFill>
                  <a:srgbClr val="080808"/>
                </a:solidFill>
                <a:latin typeface="+mj-ea"/>
                <a:ea typeface="+mj-ea"/>
                <a:cs typeface="Arial" charset="0"/>
              </a:rPr>
              <a:t>开发平台的</a:t>
            </a:r>
            <a:r>
              <a:rPr lang="en-US" altLang="zh-CN" sz="2400" b="1" dirty="0">
                <a:solidFill>
                  <a:srgbClr val="080808"/>
                </a:solidFill>
                <a:latin typeface="+mj-ea"/>
                <a:ea typeface="+mj-ea"/>
                <a:cs typeface="Arial" charset="0"/>
              </a:rPr>
              <a:t>6</a:t>
            </a:r>
            <a:r>
              <a:rPr lang="zh-CN" altLang="en-US" sz="2400" b="1" dirty="0">
                <a:solidFill>
                  <a:srgbClr val="080808"/>
                </a:solidFill>
                <a:latin typeface="+mj-ea"/>
                <a:ea typeface="+mj-ea"/>
                <a:cs typeface="Arial" charset="0"/>
              </a:rPr>
              <a:t>大优势</a:t>
            </a:r>
            <a:endParaRPr lang="en-US" altLang="zh-CN" sz="2400" b="1" dirty="0">
              <a:solidFill>
                <a:srgbClr val="080808"/>
              </a:solidFill>
              <a:latin typeface="+mj-ea"/>
              <a:ea typeface="+mj-ea"/>
              <a:cs typeface="Arial" charset="0"/>
            </a:endParaRPr>
          </a:p>
        </p:txBody>
      </p:sp>
      <p:sp>
        <p:nvSpPr>
          <p:cNvPr id="147" name="Text Box 50"/>
          <p:cNvSpPr txBox="1">
            <a:spLocks noChangeArrowheads="1"/>
          </p:cNvSpPr>
          <p:nvPr/>
        </p:nvSpPr>
        <p:spPr bwMode="white">
          <a:xfrm>
            <a:off x="1905497" y="4176836"/>
            <a:ext cx="10604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1600" b="1" dirty="0" smtClean="0">
                <a:solidFill>
                  <a:srgbClr val="F8F8F8"/>
                </a:solidFill>
                <a:latin typeface="+mj-ea"/>
                <a:ea typeface="+mj-ea"/>
                <a:cs typeface="Arial" charset="0"/>
              </a:rPr>
              <a:t>优质库类</a:t>
            </a:r>
            <a:endParaRPr lang="en-US" altLang="zh-CN" sz="1600" b="1" dirty="0">
              <a:solidFill>
                <a:srgbClr val="F8F8F8"/>
              </a:solidFill>
              <a:latin typeface="+mj-ea"/>
              <a:ea typeface="+mj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740234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就业方向</a:t>
            </a:r>
            <a:endParaRPr lang="en-US" altLang="zh-CN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1331640" y="1768204"/>
            <a:ext cx="6184555" cy="3478213"/>
            <a:chOff x="92" y="1677"/>
            <a:chExt cx="4804" cy="2191"/>
          </a:xfrm>
        </p:grpSpPr>
        <p:sp>
          <p:nvSpPr>
            <p:cNvPr id="8" name="Line 8"/>
            <p:cNvSpPr>
              <a:spLocks noChangeShapeType="1"/>
            </p:cNvSpPr>
            <p:nvPr/>
          </p:nvSpPr>
          <p:spPr bwMode="gray">
            <a:xfrm flipH="1">
              <a:off x="2482" y="2375"/>
              <a:ext cx="1940" cy="83"/>
            </a:xfrm>
            <a:prstGeom prst="line">
              <a:avLst/>
            </a:prstGeom>
            <a:noFill/>
            <a:ln w="76200">
              <a:solidFill>
                <a:srgbClr val="B2B2B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gray">
            <a:xfrm flipH="1" flipV="1">
              <a:off x="2504" y="2458"/>
              <a:ext cx="828" cy="903"/>
            </a:xfrm>
            <a:prstGeom prst="line">
              <a:avLst/>
            </a:prstGeom>
            <a:noFill/>
            <a:ln w="762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0" name="Line 10"/>
            <p:cNvSpPr>
              <a:spLocks noChangeShapeType="1"/>
            </p:cNvSpPr>
            <p:nvPr/>
          </p:nvSpPr>
          <p:spPr bwMode="gray">
            <a:xfrm flipV="1">
              <a:off x="1349" y="2458"/>
              <a:ext cx="1155" cy="1029"/>
            </a:xfrm>
            <a:prstGeom prst="line">
              <a:avLst/>
            </a:prstGeom>
            <a:noFill/>
            <a:ln w="762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1" name="Line 11"/>
            <p:cNvSpPr>
              <a:spLocks noChangeShapeType="1"/>
            </p:cNvSpPr>
            <p:nvPr/>
          </p:nvSpPr>
          <p:spPr bwMode="gray">
            <a:xfrm flipV="1">
              <a:off x="673" y="2458"/>
              <a:ext cx="1831" cy="64"/>
            </a:xfrm>
            <a:prstGeom prst="line">
              <a:avLst/>
            </a:prstGeom>
            <a:noFill/>
            <a:ln w="762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2" name="Oval 12"/>
            <p:cNvSpPr>
              <a:spLocks noChangeArrowheads="1"/>
            </p:cNvSpPr>
            <p:nvPr/>
          </p:nvSpPr>
          <p:spPr bwMode="gray">
            <a:xfrm rot="21182673">
              <a:off x="1371" y="1913"/>
              <a:ext cx="2157" cy="1037"/>
            </a:xfrm>
            <a:prstGeom prst="ellipse">
              <a:avLst/>
            </a:prstGeom>
            <a:gradFill rotWithShape="1">
              <a:gsLst>
                <a:gs pos="0">
                  <a:srgbClr val="008080"/>
                </a:gs>
                <a:gs pos="100000">
                  <a:srgbClr val="99FFCC"/>
                </a:gs>
              </a:gsLst>
              <a:lin ang="2700000" scaled="1"/>
            </a:gradFill>
            <a:ln w="9525">
              <a:round/>
              <a:headEnd/>
              <a:tailEnd/>
            </a:ln>
            <a:scene3d>
              <a:camera prst="legacyPerspectiveBottom"/>
              <a:lightRig rig="legacyFlat1" dir="t"/>
            </a:scene3d>
            <a:sp3d extrusionH="887400" prstMaterial="legacyMatte">
              <a:bevelT w="13500" h="13500" prst="angle"/>
              <a:bevelB w="13500" h="13500" prst="angle"/>
              <a:extrusionClr>
                <a:srgbClr val="009999"/>
              </a:extrusionClr>
            </a:sp3d>
          </p:spPr>
          <p:txBody>
            <a:bodyPr wrap="none" anchor="ctr">
              <a:flatTx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 rot="-342635">
              <a:off x="563" y="1681"/>
              <a:ext cx="3927" cy="1911"/>
            </a:xfrm>
            <a:prstGeom prst="ellipse">
              <a:avLst/>
            </a:prstGeom>
            <a:noFill/>
            <a:ln w="57150" algn="ctr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 rot="-342635">
              <a:off x="541" y="1677"/>
              <a:ext cx="3937" cy="1893"/>
            </a:xfrm>
            <a:prstGeom prst="ellipse">
              <a:avLst/>
            </a:prstGeom>
            <a:noFill/>
            <a:ln w="38100" algn="ctr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" name="Text Box 15"/>
            <p:cNvSpPr txBox="1">
              <a:spLocks noChangeArrowheads="1"/>
            </p:cNvSpPr>
            <p:nvPr/>
          </p:nvSpPr>
          <p:spPr bwMode="gray">
            <a:xfrm>
              <a:off x="1770" y="2232"/>
              <a:ext cx="1348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/>
              <a:r>
                <a:rPr lang="en-US" altLang="zh-CN" sz="3200" b="1" dirty="0">
                  <a:solidFill>
                    <a:srgbClr val="1C1C1C"/>
                  </a:solidFill>
                  <a:latin typeface="+mj-ea"/>
                  <a:ea typeface="+mj-ea"/>
                </a:rPr>
                <a:t>i</a:t>
              </a:r>
              <a:r>
                <a:rPr lang="en-US" altLang="zh-CN" sz="3200" b="1" dirty="0" smtClean="0">
                  <a:solidFill>
                    <a:srgbClr val="1C1C1C"/>
                  </a:solidFill>
                  <a:latin typeface="+mj-ea"/>
                  <a:ea typeface="+mj-ea"/>
                </a:rPr>
                <a:t>OS</a:t>
              </a:r>
              <a:r>
                <a:rPr lang="zh-CN" altLang="en-US" sz="3200" b="1" dirty="0" smtClean="0">
                  <a:solidFill>
                    <a:srgbClr val="1C1C1C"/>
                  </a:solidFill>
                  <a:latin typeface="+mj-ea"/>
                  <a:ea typeface="+mj-ea"/>
                </a:rPr>
                <a:t>开发</a:t>
              </a:r>
              <a:endParaRPr lang="en-US" altLang="zh-CN" sz="3200" b="1" dirty="0">
                <a:solidFill>
                  <a:srgbClr val="1C1C1C"/>
                </a:solidFill>
                <a:latin typeface="+mj-ea"/>
                <a:ea typeface="+mj-ea"/>
              </a:endParaRPr>
            </a:p>
          </p:txBody>
        </p:sp>
        <p:grpSp>
          <p:nvGrpSpPr>
            <p:cNvPr id="16" name="Group 16"/>
            <p:cNvGrpSpPr>
              <a:grpSpLocks/>
            </p:cNvGrpSpPr>
            <p:nvPr/>
          </p:nvGrpSpPr>
          <p:grpSpPr bwMode="auto">
            <a:xfrm rot="-395355">
              <a:off x="111" y="2121"/>
              <a:ext cx="1018" cy="637"/>
              <a:chOff x="2680" y="-145"/>
              <a:chExt cx="2380" cy="1023"/>
            </a:xfrm>
          </p:grpSpPr>
          <p:sp>
            <p:nvSpPr>
              <p:cNvPr id="38" name="Oval 17"/>
              <p:cNvSpPr>
                <a:spLocks noChangeArrowheads="1"/>
              </p:cNvSpPr>
              <p:nvPr/>
            </p:nvSpPr>
            <p:spPr bwMode="gray">
              <a:xfrm>
                <a:off x="2683" y="-145"/>
                <a:ext cx="2374" cy="1023"/>
              </a:xfrm>
              <a:prstGeom prst="ellipse">
                <a:avLst/>
              </a:prstGeom>
              <a:gradFill rotWithShape="1">
                <a:gsLst>
                  <a:gs pos="0">
                    <a:srgbClr val="6B6B6B"/>
                  </a:gs>
                  <a:gs pos="50000">
                    <a:srgbClr val="C0C0C0"/>
                  </a:gs>
                  <a:gs pos="100000">
                    <a:srgbClr val="6B6B6B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39" name="Oval 18"/>
              <p:cNvSpPr>
                <a:spLocks noChangeArrowheads="1"/>
              </p:cNvSpPr>
              <p:nvPr/>
            </p:nvSpPr>
            <p:spPr bwMode="gray">
              <a:xfrm>
                <a:off x="2680" y="-145"/>
                <a:ext cx="2380" cy="974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9" name="Group 25"/>
            <p:cNvGrpSpPr>
              <a:grpSpLocks/>
            </p:cNvGrpSpPr>
            <p:nvPr/>
          </p:nvGrpSpPr>
          <p:grpSpPr bwMode="auto">
            <a:xfrm rot="-208054">
              <a:off x="3812" y="2102"/>
              <a:ext cx="1084" cy="572"/>
              <a:chOff x="3098" y="249"/>
              <a:chExt cx="1959" cy="629"/>
            </a:xfrm>
          </p:grpSpPr>
          <p:sp>
            <p:nvSpPr>
              <p:cNvPr id="32" name="Oval 26"/>
              <p:cNvSpPr>
                <a:spLocks noChangeArrowheads="1"/>
              </p:cNvSpPr>
              <p:nvPr/>
            </p:nvSpPr>
            <p:spPr bwMode="gray">
              <a:xfrm>
                <a:off x="3099" y="297"/>
                <a:ext cx="1958" cy="581"/>
              </a:xfrm>
              <a:prstGeom prst="ellipse">
                <a:avLst/>
              </a:prstGeom>
              <a:gradFill rotWithShape="1">
                <a:gsLst>
                  <a:gs pos="0">
                    <a:srgbClr val="636363"/>
                  </a:gs>
                  <a:gs pos="50000">
                    <a:srgbClr val="B2B2B2"/>
                  </a:gs>
                  <a:gs pos="100000">
                    <a:srgbClr val="63636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33" name="Oval 27"/>
              <p:cNvSpPr>
                <a:spLocks noChangeArrowheads="1"/>
              </p:cNvSpPr>
              <p:nvPr/>
            </p:nvSpPr>
            <p:spPr bwMode="gray">
              <a:xfrm>
                <a:off x="3098" y="249"/>
                <a:ext cx="1959" cy="581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>
                  <a:latin typeface="+mj-ea"/>
                  <a:ea typeface="+mj-ea"/>
                </a:endParaRPr>
              </a:p>
            </p:txBody>
          </p:sp>
        </p:grpSp>
        <p:grpSp>
          <p:nvGrpSpPr>
            <p:cNvPr id="20" name="Group 28"/>
            <p:cNvGrpSpPr>
              <a:grpSpLocks/>
            </p:cNvGrpSpPr>
            <p:nvPr/>
          </p:nvGrpSpPr>
          <p:grpSpPr bwMode="auto">
            <a:xfrm rot="-198351">
              <a:off x="2569" y="2979"/>
              <a:ext cx="1495" cy="863"/>
              <a:chOff x="3099" y="246"/>
              <a:chExt cx="1959" cy="632"/>
            </a:xfrm>
          </p:grpSpPr>
          <p:sp>
            <p:nvSpPr>
              <p:cNvPr id="30" name="Oval 29"/>
              <p:cNvSpPr>
                <a:spLocks noChangeArrowheads="1"/>
              </p:cNvSpPr>
              <p:nvPr/>
            </p:nvSpPr>
            <p:spPr bwMode="gray">
              <a:xfrm>
                <a:off x="3099" y="297"/>
                <a:ext cx="1958" cy="581"/>
              </a:xfrm>
              <a:prstGeom prst="ellipse">
                <a:avLst/>
              </a:prstGeom>
              <a:gradFill rotWithShape="1">
                <a:gsLst>
                  <a:gs pos="0">
                    <a:srgbClr val="636363"/>
                  </a:gs>
                  <a:gs pos="50000">
                    <a:srgbClr val="B2B2B2"/>
                  </a:gs>
                  <a:gs pos="100000">
                    <a:srgbClr val="63636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31" name="Oval 30"/>
              <p:cNvSpPr>
                <a:spLocks noChangeArrowheads="1"/>
              </p:cNvSpPr>
              <p:nvPr/>
            </p:nvSpPr>
            <p:spPr bwMode="gray">
              <a:xfrm>
                <a:off x="3099" y="246"/>
                <a:ext cx="1959" cy="581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21" name="Group 31"/>
            <p:cNvGrpSpPr>
              <a:grpSpLocks/>
            </p:cNvGrpSpPr>
            <p:nvPr/>
          </p:nvGrpSpPr>
          <p:grpSpPr bwMode="auto">
            <a:xfrm rot="-293188">
              <a:off x="761" y="3172"/>
              <a:ext cx="1178" cy="671"/>
              <a:chOff x="3098" y="249"/>
              <a:chExt cx="1959" cy="629"/>
            </a:xfrm>
          </p:grpSpPr>
          <p:sp>
            <p:nvSpPr>
              <p:cNvPr id="28" name="Oval 32"/>
              <p:cNvSpPr>
                <a:spLocks noChangeArrowheads="1"/>
              </p:cNvSpPr>
              <p:nvPr/>
            </p:nvSpPr>
            <p:spPr bwMode="gray">
              <a:xfrm>
                <a:off x="3099" y="297"/>
                <a:ext cx="1958" cy="581"/>
              </a:xfrm>
              <a:prstGeom prst="ellipse">
                <a:avLst/>
              </a:prstGeom>
              <a:gradFill rotWithShape="1">
                <a:gsLst>
                  <a:gs pos="0">
                    <a:srgbClr val="636363"/>
                  </a:gs>
                  <a:gs pos="50000">
                    <a:srgbClr val="B2B2B2"/>
                  </a:gs>
                  <a:gs pos="100000">
                    <a:srgbClr val="63636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29" name="Oval 33"/>
              <p:cNvSpPr>
                <a:spLocks noChangeArrowheads="1"/>
              </p:cNvSpPr>
              <p:nvPr/>
            </p:nvSpPr>
            <p:spPr bwMode="gray">
              <a:xfrm>
                <a:off x="3098" y="249"/>
                <a:ext cx="1959" cy="581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24" name="Text Box 36"/>
            <p:cNvSpPr txBox="1">
              <a:spLocks noChangeArrowheads="1"/>
            </p:cNvSpPr>
            <p:nvPr/>
          </p:nvSpPr>
          <p:spPr bwMode="gray">
            <a:xfrm>
              <a:off x="4000" y="2133"/>
              <a:ext cx="802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2000" b="1" dirty="0">
                  <a:solidFill>
                    <a:srgbClr val="333333"/>
                  </a:solidFill>
                  <a:latin typeface="+mj-ea"/>
                  <a:ea typeface="+mj-ea"/>
                </a:rPr>
                <a:t>游戏</a:t>
              </a:r>
              <a:r>
                <a:rPr lang="en-US" altLang="zh-CN" sz="2000" b="1" dirty="0" smtClean="0">
                  <a:solidFill>
                    <a:srgbClr val="333333"/>
                  </a:solidFill>
                  <a:latin typeface="+mj-ea"/>
                  <a:ea typeface="+mj-ea"/>
                </a:rPr>
                <a:t>(</a:t>
              </a:r>
              <a:r>
                <a:rPr lang="zh-CN" altLang="en-US" sz="2000" b="1" dirty="0" smtClean="0">
                  <a:solidFill>
                    <a:srgbClr val="333333"/>
                  </a:solidFill>
                  <a:latin typeface="+mj-ea"/>
                  <a:ea typeface="+mj-ea"/>
                </a:rPr>
                <a:t>企业</a:t>
              </a:r>
              <a:r>
                <a:rPr lang="en-US" altLang="zh-CN" sz="2000" b="1" dirty="0" smtClean="0">
                  <a:solidFill>
                    <a:srgbClr val="333333"/>
                  </a:solidFill>
                  <a:latin typeface="+mj-ea"/>
                  <a:ea typeface="+mj-ea"/>
                </a:rPr>
                <a:t>)</a:t>
              </a:r>
              <a:endParaRPr lang="en-US" altLang="zh-CN" sz="2000" b="1" dirty="0">
                <a:solidFill>
                  <a:srgbClr val="333333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Text Box 37"/>
            <p:cNvSpPr txBox="1">
              <a:spLocks noChangeArrowheads="1"/>
            </p:cNvSpPr>
            <p:nvPr/>
          </p:nvSpPr>
          <p:spPr bwMode="gray">
            <a:xfrm>
              <a:off x="2665" y="3131"/>
              <a:ext cx="1328" cy="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2000" b="1" dirty="0" smtClean="0">
                  <a:solidFill>
                    <a:srgbClr val="333333"/>
                  </a:solidFill>
                  <a:latin typeface="+mj-ea"/>
                  <a:ea typeface="+mj-ea"/>
                </a:rPr>
                <a:t>应用</a:t>
              </a:r>
              <a:r>
                <a:rPr lang="en-US" altLang="zh-CN" sz="2000" b="1" dirty="0">
                  <a:solidFill>
                    <a:srgbClr val="333333"/>
                  </a:solidFill>
                  <a:latin typeface="+mj-ea"/>
                  <a:ea typeface="+mj-ea"/>
                </a:rPr>
                <a:t>(</a:t>
              </a:r>
              <a:r>
                <a:rPr lang="zh-CN" altLang="en-US" sz="2000" b="1" dirty="0" smtClean="0">
                  <a:solidFill>
                    <a:srgbClr val="333333"/>
                  </a:solidFill>
                  <a:latin typeface="+mj-ea"/>
                  <a:ea typeface="+mj-ea"/>
                </a:rPr>
                <a:t>独立开发</a:t>
              </a:r>
              <a:r>
                <a:rPr lang="en-US" altLang="zh-CN" sz="2000" b="1" dirty="0" smtClean="0">
                  <a:solidFill>
                    <a:srgbClr val="333333"/>
                  </a:solidFill>
                  <a:latin typeface="+mj-ea"/>
                  <a:ea typeface="+mj-ea"/>
                </a:rPr>
                <a:t>)</a:t>
              </a:r>
              <a:endParaRPr lang="en-US" altLang="zh-CN" sz="2000" b="1" dirty="0">
                <a:solidFill>
                  <a:srgbClr val="333333"/>
                </a:solidFill>
                <a:latin typeface="+mj-ea"/>
                <a:ea typeface="+mj-ea"/>
              </a:endParaRPr>
            </a:p>
            <a:p>
              <a:pPr algn="ctr">
                <a:spcBef>
                  <a:spcPct val="50000"/>
                </a:spcBef>
              </a:pPr>
              <a:endParaRPr lang="en-US" altLang="zh-CN" sz="2000" b="1" dirty="0">
                <a:solidFill>
                  <a:srgbClr val="333333"/>
                </a:solidFill>
                <a:latin typeface="+mj-ea"/>
                <a:ea typeface="+mj-ea"/>
              </a:endParaRPr>
            </a:p>
          </p:txBody>
        </p:sp>
        <p:sp>
          <p:nvSpPr>
            <p:cNvPr id="26" name="Text Box 38"/>
            <p:cNvSpPr txBox="1">
              <a:spLocks noChangeArrowheads="1"/>
            </p:cNvSpPr>
            <p:nvPr/>
          </p:nvSpPr>
          <p:spPr bwMode="gray">
            <a:xfrm>
              <a:off x="740" y="3333"/>
              <a:ext cx="118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2000" b="1" dirty="0" smtClean="0">
                  <a:solidFill>
                    <a:srgbClr val="333333"/>
                  </a:solidFill>
                  <a:latin typeface="+mj-ea"/>
                  <a:ea typeface="+mj-ea"/>
                </a:rPr>
                <a:t>应用</a:t>
              </a:r>
              <a:r>
                <a:rPr lang="en-US" altLang="zh-CN" sz="2000" b="1" dirty="0" smtClean="0">
                  <a:solidFill>
                    <a:srgbClr val="333333"/>
                  </a:solidFill>
                  <a:latin typeface="+mj-ea"/>
                  <a:ea typeface="+mj-ea"/>
                </a:rPr>
                <a:t>(</a:t>
              </a:r>
              <a:r>
                <a:rPr lang="zh-CN" altLang="en-US" sz="2000" b="1" dirty="0" smtClean="0">
                  <a:solidFill>
                    <a:srgbClr val="333333"/>
                  </a:solidFill>
                  <a:latin typeface="+mj-ea"/>
                  <a:ea typeface="+mj-ea"/>
                </a:rPr>
                <a:t>企业</a:t>
              </a:r>
              <a:r>
                <a:rPr lang="en-US" altLang="zh-CN" sz="2000" b="1" dirty="0" smtClean="0">
                  <a:solidFill>
                    <a:srgbClr val="333333"/>
                  </a:solidFill>
                  <a:latin typeface="+mj-ea"/>
                  <a:ea typeface="+mj-ea"/>
                </a:rPr>
                <a:t>)</a:t>
              </a:r>
              <a:endParaRPr lang="en-US" altLang="zh-CN" sz="2000" b="1" dirty="0">
                <a:solidFill>
                  <a:srgbClr val="333333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Text Box 39"/>
            <p:cNvSpPr txBox="1">
              <a:spLocks noChangeArrowheads="1"/>
            </p:cNvSpPr>
            <p:nvPr/>
          </p:nvSpPr>
          <p:spPr bwMode="gray">
            <a:xfrm>
              <a:off x="92" y="2179"/>
              <a:ext cx="1069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2000" b="1" dirty="0" smtClean="0">
                  <a:solidFill>
                    <a:srgbClr val="333333"/>
                  </a:solidFill>
                  <a:latin typeface="+mj-ea"/>
                  <a:ea typeface="+mj-ea"/>
                </a:rPr>
                <a:t>游戏</a:t>
              </a:r>
              <a:r>
                <a:rPr lang="en-US" altLang="zh-CN" sz="2000" b="1" dirty="0">
                  <a:solidFill>
                    <a:srgbClr val="333333"/>
                  </a:solidFill>
                  <a:latin typeface="+mj-ea"/>
                  <a:ea typeface="+mj-ea"/>
                </a:rPr>
                <a:t>(</a:t>
              </a:r>
              <a:r>
                <a:rPr lang="zh-CN" altLang="en-US" sz="2000" b="1" dirty="0" smtClean="0">
                  <a:solidFill>
                    <a:srgbClr val="333333"/>
                  </a:solidFill>
                  <a:latin typeface="+mj-ea"/>
                  <a:ea typeface="+mj-ea"/>
                </a:rPr>
                <a:t>独立开发</a:t>
              </a:r>
              <a:r>
                <a:rPr lang="en-US" altLang="zh-CN" sz="2000" b="1" dirty="0" smtClean="0">
                  <a:solidFill>
                    <a:srgbClr val="333333"/>
                  </a:solidFill>
                  <a:latin typeface="+mj-ea"/>
                  <a:ea typeface="+mj-ea"/>
                </a:rPr>
                <a:t>)</a:t>
              </a:r>
              <a:endParaRPr lang="en-US" altLang="zh-CN" sz="2000" b="1" dirty="0">
                <a:solidFill>
                  <a:srgbClr val="333333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298294" y="1046117"/>
            <a:ext cx="7826375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6575" indent="-536575" eaLnBrk="0" hangingPunct="0">
              <a:lnSpc>
                <a:spcPct val="150000"/>
              </a:lnSpc>
              <a:spcAft>
                <a:spcPts val="600"/>
              </a:spcAft>
              <a:buBlip>
                <a:blip r:embed="rId2"/>
              </a:buBlip>
              <a:tabLst>
                <a:tab pos="442913" algn="l"/>
              </a:tabLst>
            </a:pPr>
            <a:r>
              <a:rPr lang="en-US" altLang="zh-CN" dirty="0">
                <a:latin typeface="+mj-ea"/>
                <a:ea typeface="+mj-ea"/>
              </a:rPr>
              <a:t>i</a:t>
            </a:r>
            <a:r>
              <a:rPr lang="en-US" altLang="zh-CN" dirty="0" smtClean="0">
                <a:latin typeface="+mj-ea"/>
                <a:ea typeface="+mj-ea"/>
              </a:rPr>
              <a:t>OS</a:t>
            </a:r>
            <a:r>
              <a:rPr lang="zh-CN" altLang="en-US" dirty="0" smtClean="0">
                <a:latin typeface="+mj-ea"/>
                <a:ea typeface="+mj-ea"/>
              </a:rPr>
              <a:t>开发</a:t>
            </a:r>
            <a:r>
              <a:rPr lang="zh-CN" altLang="en-US" dirty="0">
                <a:latin typeface="+mj-ea"/>
                <a:ea typeface="+mj-ea"/>
              </a:rPr>
              <a:t>发展方向主要分为两大块：独立开发者、企业开发人员。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52392" y="5301208"/>
            <a:ext cx="827692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zh-CN" altLang="en-US" dirty="0" smtClean="0">
                <a:latin typeface="+mj-ea"/>
                <a:ea typeface="+mj-ea"/>
              </a:rPr>
              <a:t>苹果公司允许开发人员或软件公司将软件通过</a:t>
            </a:r>
            <a:r>
              <a:rPr lang="en-US" altLang="zh-CN" dirty="0" smtClean="0">
                <a:latin typeface="+mj-ea"/>
                <a:ea typeface="+mj-ea"/>
              </a:rPr>
              <a:t>App Store</a:t>
            </a:r>
            <a:r>
              <a:rPr lang="zh-CN" altLang="en-US" dirty="0" smtClean="0">
                <a:latin typeface="+mj-ea"/>
                <a:ea typeface="+mj-ea"/>
              </a:rPr>
              <a:t>平台进行销售，并将销售额的</a:t>
            </a:r>
            <a:r>
              <a:rPr lang="en-US" altLang="zh-CN" dirty="0" smtClean="0">
                <a:latin typeface="+mj-ea"/>
                <a:ea typeface="+mj-ea"/>
              </a:rPr>
              <a:t>70%</a:t>
            </a:r>
            <a:r>
              <a:rPr lang="zh-CN" altLang="en-US" dirty="0" smtClean="0">
                <a:latin typeface="+mj-ea"/>
                <a:ea typeface="+mj-ea"/>
              </a:rPr>
              <a:t>返回给开发者。</a:t>
            </a:r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07444432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发展前景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/>
            </a:r>
            <a:b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endParaRPr kumimoji="1" lang="zh-CN" altLang="en-US" dirty="0"/>
          </a:p>
        </p:txBody>
      </p:sp>
      <p:sp>
        <p:nvSpPr>
          <p:cNvPr id="25" name="Title 13"/>
          <p:cNvSpPr txBox="1">
            <a:spLocks/>
          </p:cNvSpPr>
          <p:nvPr/>
        </p:nvSpPr>
        <p:spPr bwMode="auto">
          <a:xfrm>
            <a:off x="3131840" y="44627"/>
            <a:ext cx="5868144" cy="1008112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endParaRPr lang="en-US" sz="3600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298292" y="1118325"/>
            <a:ext cx="8280920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6575" indent="-536575" eaLnBrk="0" hangingPunct="0">
              <a:lnSpc>
                <a:spcPct val="150000"/>
              </a:lnSpc>
              <a:spcAft>
                <a:spcPts val="600"/>
              </a:spcAft>
              <a:buBlip>
                <a:blip r:embed="rId3"/>
              </a:buBlip>
              <a:tabLst>
                <a:tab pos="442913" algn="l"/>
              </a:tabLst>
            </a:pPr>
            <a:r>
              <a:rPr lang="zh-CN" altLang="en-US" dirty="0" smtClean="0">
                <a:latin typeface="+mj-ea"/>
                <a:ea typeface="+mj-ea"/>
              </a:rPr>
              <a:t>移动互联网发展趋势正向苹果的理想化发展。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11" name="AutoShape 2"/>
          <p:cNvSpPr>
            <a:spLocks noChangeArrowheads="1"/>
          </p:cNvSpPr>
          <p:nvPr/>
        </p:nvSpPr>
        <p:spPr bwMode="gray">
          <a:xfrm>
            <a:off x="102495" y="1988840"/>
            <a:ext cx="1805212" cy="4104456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 w="28575">
            <a:solidFill>
              <a:srgbClr val="EAEAEA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3" name="AutoShape 4"/>
          <p:cNvSpPr>
            <a:spLocks noChangeArrowheads="1"/>
          </p:cNvSpPr>
          <p:nvPr/>
        </p:nvSpPr>
        <p:spPr bwMode="gray">
          <a:xfrm>
            <a:off x="2218655" y="2060851"/>
            <a:ext cx="1944216" cy="403244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72941"/>
                  <a:invGamma/>
                </a:schemeClr>
              </a:gs>
            </a:gsLst>
            <a:lin ang="2700000" scaled="1"/>
          </a:gradFill>
          <a:ln w="28575">
            <a:solidFill>
              <a:srgbClr val="EAEAEA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gray">
          <a:xfrm>
            <a:off x="4495430" y="2050394"/>
            <a:ext cx="2078260" cy="404290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72941"/>
                  <a:invGamma/>
                </a:schemeClr>
              </a:gs>
            </a:gsLst>
            <a:lin ang="2700000" scaled="1"/>
          </a:gradFill>
          <a:ln w="28575">
            <a:solidFill>
              <a:srgbClr val="EAEAEA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gray">
          <a:xfrm>
            <a:off x="6861723" y="1988843"/>
            <a:ext cx="2174776" cy="410445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76078"/>
                  <a:invGamma/>
                </a:schemeClr>
              </a:gs>
            </a:gsLst>
            <a:lin ang="2700000" scaled="1"/>
          </a:gradFill>
          <a:ln w="28575">
            <a:solidFill>
              <a:srgbClr val="EAEAEA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6" name="Line 7"/>
          <p:cNvSpPr>
            <a:spLocks noChangeShapeType="1"/>
          </p:cNvSpPr>
          <p:nvPr/>
        </p:nvSpPr>
        <p:spPr bwMode="gray">
          <a:xfrm>
            <a:off x="9014276" y="3207520"/>
            <a:ext cx="3175" cy="1463675"/>
          </a:xfrm>
          <a:prstGeom prst="line">
            <a:avLst/>
          </a:prstGeom>
          <a:noFill/>
          <a:ln w="19050">
            <a:solidFill>
              <a:srgbClr val="080808">
                <a:alpha val="21960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+mj-ea"/>
              <a:ea typeface="+mj-ea"/>
            </a:endParaRPr>
          </a:p>
        </p:txBody>
      </p:sp>
      <p:sp>
        <p:nvSpPr>
          <p:cNvPr id="17" name="Text Box 8"/>
          <p:cNvSpPr txBox="1">
            <a:spLocks noChangeArrowheads="1"/>
          </p:cNvSpPr>
          <p:nvPr/>
        </p:nvSpPr>
        <p:spPr bwMode="gray">
          <a:xfrm>
            <a:off x="179515" y="2924945"/>
            <a:ext cx="1661196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400" b="1" dirty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从</a:t>
            </a:r>
            <a:r>
              <a:rPr lang="en-US" altLang="zh-CN" sz="1400" b="1" dirty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2007</a:t>
            </a:r>
            <a:r>
              <a:rPr lang="zh-CN" altLang="en-US" sz="1400" b="1" dirty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年至</a:t>
            </a:r>
            <a:r>
              <a:rPr lang="en-US" altLang="zh-CN" sz="1400" b="1" dirty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2014</a:t>
            </a:r>
            <a:r>
              <a:rPr lang="zh-CN" altLang="en-US" sz="1400" b="1" dirty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年这</a:t>
            </a:r>
            <a:r>
              <a:rPr lang="en-US" altLang="zh-CN" sz="1400" b="1" dirty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7</a:t>
            </a:r>
            <a:r>
              <a:rPr lang="zh-CN" altLang="en-US" sz="1400" b="1" dirty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年的时间里</a:t>
            </a:r>
            <a:r>
              <a:rPr lang="zh-CN" altLang="en-US" sz="1400" b="1" dirty="0" smtClean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，</a:t>
            </a:r>
            <a:r>
              <a:rPr lang="en-US" altLang="zh-CN" sz="1400" b="1" dirty="0" smtClean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iOS</a:t>
            </a:r>
            <a:r>
              <a:rPr lang="zh-CN" altLang="en-US" sz="1400" b="1" dirty="0" smtClean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操作系统成为炙手可热</a:t>
            </a:r>
            <a:r>
              <a:rPr lang="zh-CN" altLang="en-US" sz="1400" b="1" dirty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的移动操作系统，同时搭载</a:t>
            </a:r>
            <a:r>
              <a:rPr lang="en-US" altLang="zh-CN" sz="1400" b="1" dirty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iOS</a:t>
            </a:r>
            <a:r>
              <a:rPr lang="zh-CN" altLang="en-US" sz="1400" b="1" dirty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系统</a:t>
            </a:r>
            <a:r>
              <a:rPr lang="zh-CN" altLang="en-US" sz="1400" b="1" dirty="0" smtClean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的设备使苹果公司成为全球市值</a:t>
            </a:r>
            <a:r>
              <a:rPr lang="zh-CN" altLang="en-US" sz="1400" b="1" dirty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最高的公司</a:t>
            </a:r>
            <a:r>
              <a:rPr lang="zh-CN" altLang="en-US" sz="1400" b="1" dirty="0" smtClean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，造就</a:t>
            </a:r>
            <a:r>
              <a:rPr lang="zh-CN" altLang="en-US" sz="1400" b="1" dirty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了一大批</a:t>
            </a:r>
            <a:r>
              <a:rPr lang="en-US" altLang="zh-CN" sz="1400" b="1" dirty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iOS</a:t>
            </a:r>
            <a:r>
              <a:rPr lang="zh-CN" altLang="en-US" sz="1400" b="1" dirty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开发成功的人</a:t>
            </a:r>
            <a:endParaRPr lang="en-US" altLang="zh-CN" sz="1400" b="1" dirty="0">
              <a:solidFill>
                <a:srgbClr val="FFFFFF"/>
              </a:solidFill>
              <a:latin typeface="+mj-ea"/>
              <a:ea typeface="+mj-ea"/>
              <a:cs typeface="Arial" charset="0"/>
            </a:endParaRPr>
          </a:p>
        </p:txBody>
      </p:sp>
      <p:sp>
        <p:nvSpPr>
          <p:cNvPr id="18" name="Text Box 9"/>
          <p:cNvSpPr txBox="1">
            <a:spLocks noChangeArrowheads="1"/>
          </p:cNvSpPr>
          <p:nvPr/>
        </p:nvSpPr>
        <p:spPr bwMode="gray">
          <a:xfrm>
            <a:off x="179513" y="2204868"/>
            <a:ext cx="16561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 b="1" dirty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前景解析</a:t>
            </a:r>
            <a:endParaRPr lang="en-US" altLang="zh-CN" sz="2000" b="1" dirty="0">
              <a:solidFill>
                <a:srgbClr val="FFFFFF"/>
              </a:solidFill>
              <a:latin typeface="+mj-ea"/>
              <a:ea typeface="+mj-ea"/>
              <a:cs typeface="Arial" charset="0"/>
            </a:endParaRP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gray">
          <a:xfrm>
            <a:off x="2299904" y="2060848"/>
            <a:ext cx="17652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000" b="1" dirty="0" smtClean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iOS</a:t>
            </a:r>
            <a:r>
              <a:rPr lang="zh-CN" altLang="en-US" sz="2000" b="1" dirty="0" smtClean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开发表现抢眼</a:t>
            </a:r>
            <a:endParaRPr lang="en-US" altLang="zh-CN" sz="2000" b="1" dirty="0">
              <a:solidFill>
                <a:srgbClr val="FFFFFF"/>
              </a:solidFill>
              <a:latin typeface="+mj-ea"/>
              <a:ea typeface="+mj-ea"/>
              <a:cs typeface="Arial" charset="0"/>
            </a:endParaRPr>
          </a:p>
        </p:txBody>
      </p:sp>
      <p:sp>
        <p:nvSpPr>
          <p:cNvPr id="20" name="Text Box 11"/>
          <p:cNvSpPr txBox="1">
            <a:spLocks noChangeArrowheads="1"/>
          </p:cNvSpPr>
          <p:nvPr/>
        </p:nvSpPr>
        <p:spPr bwMode="gray">
          <a:xfrm>
            <a:off x="4572002" y="2060848"/>
            <a:ext cx="18827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eaLnBrk="1" hangingPunct="1">
              <a:spcBef>
                <a:spcPct val="50000"/>
              </a:spcBef>
              <a:defRPr sz="2000" b="1">
                <a:solidFill>
                  <a:srgbClr val="FFFFFF"/>
                </a:solidFill>
                <a:latin typeface="Arial" charset="0"/>
                <a:ea typeface="宋体" charset="-122"/>
                <a:cs typeface="Arial" charset="0"/>
              </a:defRPr>
            </a:lvl1pPr>
            <a:lvl2pPr marL="742950" indent="-285750" eaLnBrk="0" hangingPunct="0">
              <a:defRPr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9pPr>
          </a:lstStyle>
          <a:p>
            <a:r>
              <a:rPr lang="zh-CN" altLang="en-US" dirty="0">
                <a:latin typeface="+mj-ea"/>
                <a:ea typeface="+mj-ea"/>
              </a:rPr>
              <a:t>人才招聘，供不应求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21" name="Text Box 12"/>
          <p:cNvSpPr txBox="1">
            <a:spLocks noChangeArrowheads="1"/>
          </p:cNvSpPr>
          <p:nvPr/>
        </p:nvSpPr>
        <p:spPr bwMode="gray">
          <a:xfrm>
            <a:off x="6861724" y="2060847"/>
            <a:ext cx="212216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 b="1" dirty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国内现状，缺少</a:t>
            </a:r>
            <a:r>
              <a:rPr lang="en-US" altLang="zh-CN" sz="2000" b="1" dirty="0" err="1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iOS</a:t>
            </a:r>
            <a:r>
              <a:rPr lang="zh-CN" altLang="en-US" sz="2000" b="1" dirty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开发人才</a:t>
            </a:r>
            <a:endParaRPr lang="en-US" altLang="zh-CN" sz="2000" b="1" dirty="0">
              <a:solidFill>
                <a:srgbClr val="FFFFFF"/>
              </a:solidFill>
              <a:latin typeface="+mj-ea"/>
              <a:ea typeface="+mj-ea"/>
              <a:cs typeface="Arial" charset="0"/>
            </a:endParaRPr>
          </a:p>
        </p:txBody>
      </p:sp>
      <p:sp>
        <p:nvSpPr>
          <p:cNvPr id="22" name="Text Box 13"/>
          <p:cNvSpPr txBox="1">
            <a:spLocks noChangeArrowheads="1"/>
          </p:cNvSpPr>
          <p:nvPr/>
        </p:nvSpPr>
        <p:spPr bwMode="gray">
          <a:xfrm>
            <a:off x="2290663" y="2924945"/>
            <a:ext cx="1800200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400" b="1" dirty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苹果</a:t>
            </a:r>
            <a:r>
              <a:rPr lang="en-US" altLang="zh-CN" sz="1400" b="1" dirty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iOS</a:t>
            </a:r>
            <a:r>
              <a:rPr lang="zh-CN" altLang="en-US" sz="1400" b="1" dirty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系统主导北美移动互联网市场。其中</a:t>
            </a:r>
            <a:r>
              <a:rPr lang="en-US" altLang="zh-CN" sz="1400" b="1" dirty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iPhone</a:t>
            </a:r>
            <a:r>
              <a:rPr lang="zh-CN" altLang="en-US" sz="1400" b="1" dirty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所产生的移动流量，直接占到了美国和加拿大智能手机市场总流量的</a:t>
            </a:r>
            <a:r>
              <a:rPr lang="en-US" altLang="zh-CN" sz="1400" b="1" dirty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53.1%——</a:t>
            </a:r>
            <a:r>
              <a:rPr lang="zh-CN" altLang="en-US" sz="1400" b="1" dirty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超过了</a:t>
            </a:r>
            <a:r>
              <a:rPr lang="en-US" altLang="zh-CN" sz="1400" b="1" dirty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Android</a:t>
            </a:r>
            <a:r>
              <a:rPr lang="zh-CN" altLang="en-US" sz="1400" b="1" dirty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、黑莓以及</a:t>
            </a:r>
            <a:r>
              <a:rPr lang="en-US" altLang="zh-CN" sz="1400" b="1" dirty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Windows Phone</a:t>
            </a:r>
            <a:r>
              <a:rPr lang="zh-CN" altLang="en-US" sz="1400" b="1" dirty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等所有智能手机流量的总和</a:t>
            </a:r>
            <a:endParaRPr lang="en-US" altLang="zh-CN" sz="1600" b="1" dirty="0">
              <a:solidFill>
                <a:srgbClr val="FFFF00"/>
              </a:solidFill>
              <a:latin typeface="+mj-ea"/>
              <a:ea typeface="+mj-ea"/>
              <a:cs typeface="Arial" charset="0"/>
            </a:endParaRPr>
          </a:p>
        </p:txBody>
      </p:sp>
      <p:sp>
        <p:nvSpPr>
          <p:cNvPr id="23" name="Text Box 14"/>
          <p:cNvSpPr txBox="1">
            <a:spLocks noChangeArrowheads="1"/>
          </p:cNvSpPr>
          <p:nvPr/>
        </p:nvSpPr>
        <p:spPr bwMode="gray">
          <a:xfrm>
            <a:off x="4485456" y="2780931"/>
            <a:ext cx="2088232" cy="3108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spcBef>
                <a:spcPct val="50000"/>
              </a:spcBef>
              <a:buFontTx/>
              <a:buChar char="•"/>
              <a:defRPr sz="1400" b="1">
                <a:solidFill>
                  <a:srgbClr val="FFFFFF"/>
                </a:solidFill>
                <a:latin typeface="Arial" charset="0"/>
                <a:ea typeface="宋体" charset="-122"/>
                <a:cs typeface="Arial" charset="0"/>
              </a:defRPr>
            </a:lvl1pPr>
            <a:lvl2pPr marL="742950" indent="-285750" eaLnBrk="0" hangingPunct="0">
              <a:defRPr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9pPr>
          </a:lstStyle>
          <a:p>
            <a:pPr>
              <a:buNone/>
            </a:pPr>
            <a:r>
              <a:rPr lang="zh-CN" altLang="en-US" dirty="0" smtClean="0">
                <a:latin typeface="+mj-ea"/>
                <a:ea typeface="+mj-ea"/>
              </a:rPr>
              <a:t>庞大的应用</a:t>
            </a:r>
            <a:r>
              <a:rPr lang="zh-CN" altLang="en-US" dirty="0">
                <a:latin typeface="+mj-ea"/>
                <a:ea typeface="+mj-ea"/>
              </a:rPr>
              <a:t>市场，</a:t>
            </a:r>
            <a:r>
              <a:rPr lang="zh-CN" altLang="en-US" dirty="0" smtClean="0">
                <a:latin typeface="+mj-ea"/>
                <a:ea typeface="+mj-ea"/>
              </a:rPr>
              <a:t>使应用开发公司争抢</a:t>
            </a:r>
            <a:r>
              <a:rPr lang="en-US" altLang="zh-CN" dirty="0">
                <a:latin typeface="+mj-ea"/>
                <a:ea typeface="+mj-ea"/>
              </a:rPr>
              <a:t>iOS</a:t>
            </a:r>
            <a:r>
              <a:rPr lang="zh-CN" altLang="en-US" dirty="0">
                <a:latin typeface="+mj-ea"/>
                <a:ea typeface="+mj-ea"/>
              </a:rPr>
              <a:t>开发者</a:t>
            </a:r>
            <a:r>
              <a:rPr lang="zh-CN" altLang="en-US" dirty="0" smtClean="0">
                <a:latin typeface="+mj-ea"/>
                <a:ea typeface="+mj-ea"/>
              </a:rPr>
              <a:t>。由于</a:t>
            </a:r>
            <a:r>
              <a:rPr lang="en-US" altLang="zh-CN" dirty="0">
                <a:latin typeface="+mj-ea"/>
                <a:ea typeface="+mj-ea"/>
              </a:rPr>
              <a:t>iOS</a:t>
            </a:r>
            <a:r>
              <a:rPr lang="zh-CN" altLang="en-US" dirty="0">
                <a:latin typeface="+mj-ea"/>
                <a:ea typeface="+mj-ea"/>
              </a:rPr>
              <a:t>系统开发技术走在全球手机系统的前端，其他系统平台应用开发公司和系统研发公司也在同时高薪挖角。</a:t>
            </a:r>
            <a:r>
              <a:rPr lang="en-US" altLang="zh-CN" dirty="0">
                <a:latin typeface="+mj-ea"/>
                <a:ea typeface="+mj-ea"/>
              </a:rPr>
              <a:t>72%</a:t>
            </a:r>
            <a:r>
              <a:rPr lang="zh-CN" altLang="en-US" dirty="0">
                <a:latin typeface="+mj-ea"/>
                <a:ea typeface="+mj-ea"/>
              </a:rPr>
              <a:t>的招聘公司称，他们正在招聘</a:t>
            </a:r>
            <a:r>
              <a:rPr lang="en-US" altLang="zh-CN" dirty="0">
                <a:latin typeface="+mj-ea"/>
                <a:ea typeface="+mj-ea"/>
              </a:rPr>
              <a:t>iOS</a:t>
            </a:r>
            <a:r>
              <a:rPr lang="zh-CN" altLang="en-US" dirty="0">
                <a:latin typeface="+mj-ea"/>
                <a:ea typeface="+mj-ea"/>
              </a:rPr>
              <a:t>平台开发人才，其中</a:t>
            </a:r>
            <a:r>
              <a:rPr lang="en-US" altLang="zh-CN" dirty="0">
                <a:latin typeface="+mj-ea"/>
                <a:ea typeface="+mj-ea"/>
              </a:rPr>
              <a:t>38%</a:t>
            </a:r>
            <a:r>
              <a:rPr lang="zh-CN" altLang="en-US" dirty="0">
                <a:latin typeface="+mj-ea"/>
                <a:ea typeface="+mj-ea"/>
              </a:rPr>
              <a:t>的招聘公司表示，</a:t>
            </a:r>
            <a:r>
              <a:rPr lang="en-US" altLang="zh-CN" dirty="0">
                <a:latin typeface="+mj-ea"/>
                <a:ea typeface="+mj-ea"/>
              </a:rPr>
              <a:t>iOS</a:t>
            </a:r>
            <a:r>
              <a:rPr lang="zh-CN" altLang="en-US" dirty="0" smtClean="0">
                <a:latin typeface="+mj-ea"/>
                <a:ea typeface="+mj-ea"/>
              </a:rPr>
              <a:t>平台开发人员要比</a:t>
            </a:r>
            <a:r>
              <a:rPr lang="zh-CN" altLang="en-US" dirty="0">
                <a:latin typeface="+mj-ea"/>
                <a:ea typeface="+mj-ea"/>
              </a:rPr>
              <a:t>任何其</a:t>
            </a:r>
            <a:r>
              <a:rPr lang="zh-CN" altLang="en-US" dirty="0" smtClean="0">
                <a:latin typeface="+mj-ea"/>
                <a:ea typeface="+mj-ea"/>
              </a:rPr>
              <a:t>他平台开发人员更受招聘公司青睐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24" name="Text Box 15"/>
          <p:cNvSpPr txBox="1">
            <a:spLocks noChangeArrowheads="1"/>
          </p:cNvSpPr>
          <p:nvPr/>
        </p:nvSpPr>
        <p:spPr bwMode="gray">
          <a:xfrm>
            <a:off x="6876256" y="2852936"/>
            <a:ext cx="2160240" cy="3108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spcBef>
                <a:spcPct val="50000"/>
              </a:spcBef>
              <a:buFontTx/>
              <a:buChar char="•"/>
              <a:defRPr sz="1400" b="1">
                <a:solidFill>
                  <a:srgbClr val="FFFFFF"/>
                </a:solidFill>
                <a:latin typeface="Arial" charset="0"/>
                <a:ea typeface="宋体" charset="-122"/>
                <a:cs typeface="Arial" charset="0"/>
              </a:defRPr>
            </a:lvl1pPr>
            <a:lvl2pPr marL="742950" indent="-285750" eaLnBrk="0" hangingPunct="0">
              <a:defRPr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9pPr>
          </a:lstStyle>
          <a:p>
            <a:pPr>
              <a:buNone/>
            </a:pPr>
            <a:r>
              <a:rPr lang="zh-CN" altLang="en-US" dirty="0">
                <a:latin typeface="+mj-ea"/>
                <a:ea typeface="+mj-ea"/>
              </a:rPr>
              <a:t>国内</a:t>
            </a:r>
            <a:r>
              <a:rPr lang="en-US" altLang="zh-CN" dirty="0">
                <a:latin typeface="+mj-ea"/>
                <a:ea typeface="+mj-ea"/>
              </a:rPr>
              <a:t>iOS</a:t>
            </a:r>
            <a:r>
              <a:rPr lang="zh-CN" altLang="en-US" dirty="0">
                <a:latin typeface="+mj-ea"/>
                <a:ea typeface="+mj-ea"/>
              </a:rPr>
              <a:t>开发起步相对较晚，人才培养机制更是远远跟不上市场发展速度。有限的</a:t>
            </a:r>
            <a:r>
              <a:rPr lang="en-US" altLang="zh-CN" dirty="0">
                <a:latin typeface="+mj-ea"/>
                <a:ea typeface="+mj-ea"/>
              </a:rPr>
              <a:t>iOS</a:t>
            </a:r>
            <a:r>
              <a:rPr lang="zh-CN" altLang="en-US" dirty="0">
                <a:latin typeface="+mj-ea"/>
                <a:ea typeface="+mj-ea"/>
              </a:rPr>
              <a:t>开发人才成了国内企业必争的资源。甚至有的企业</a:t>
            </a:r>
            <a:r>
              <a:rPr lang="zh-CN" altLang="en-US" dirty="0" smtClean="0">
                <a:latin typeface="+mj-ea"/>
                <a:ea typeface="+mj-ea"/>
              </a:rPr>
              <a:t>不得不考虑进行企业</a:t>
            </a:r>
            <a:r>
              <a:rPr lang="en-US" altLang="zh-CN" dirty="0" smtClean="0">
                <a:latin typeface="+mj-ea"/>
                <a:ea typeface="+mj-ea"/>
              </a:rPr>
              <a:t>iOS</a:t>
            </a:r>
            <a:r>
              <a:rPr lang="zh-CN" altLang="en-US" dirty="0" smtClean="0">
                <a:latin typeface="+mj-ea"/>
                <a:ea typeface="+mj-ea"/>
              </a:rPr>
              <a:t>培训来填补人才空缺</a:t>
            </a:r>
            <a:r>
              <a:rPr lang="zh-CN" altLang="en-US" dirty="0">
                <a:latin typeface="+mj-ea"/>
                <a:ea typeface="+mj-ea"/>
              </a:rPr>
              <a:t>。一名</a:t>
            </a:r>
            <a:r>
              <a:rPr lang="en-US" altLang="zh-CN" dirty="0">
                <a:latin typeface="+mj-ea"/>
                <a:ea typeface="+mj-ea"/>
              </a:rPr>
              <a:t>iOS</a:t>
            </a:r>
            <a:r>
              <a:rPr lang="zh-CN" altLang="en-US" dirty="0">
                <a:latin typeface="+mj-ea"/>
                <a:ea typeface="+mj-ea"/>
              </a:rPr>
              <a:t>开发新手要比普通软件开发新手高出约</a:t>
            </a:r>
            <a:r>
              <a:rPr lang="en-US" altLang="zh-CN" dirty="0">
                <a:latin typeface="+mj-ea"/>
                <a:ea typeface="+mj-ea"/>
              </a:rPr>
              <a:t>20-30%</a:t>
            </a:r>
            <a:r>
              <a:rPr lang="zh-CN" altLang="en-US" dirty="0">
                <a:latin typeface="+mj-ea"/>
                <a:ea typeface="+mj-ea"/>
              </a:rPr>
              <a:t>的薪资，有些企业甚至更高，符合条件或有项目经验的开发工程师的薪资水平更是惊人</a:t>
            </a:r>
            <a:r>
              <a:rPr lang="en-US" altLang="zh-CN" dirty="0">
                <a:latin typeface="+mj-ea"/>
                <a:ea typeface="+mj-ea"/>
              </a:rPr>
              <a:t>!</a:t>
            </a:r>
          </a:p>
        </p:txBody>
      </p:sp>
      <p:sp>
        <p:nvSpPr>
          <p:cNvPr id="26" name="AutoShape 19"/>
          <p:cNvSpPr>
            <a:spLocks noChangeArrowheads="1"/>
          </p:cNvSpPr>
          <p:nvPr/>
        </p:nvSpPr>
        <p:spPr bwMode="gray">
          <a:xfrm>
            <a:off x="1907704" y="3717032"/>
            <a:ext cx="265112" cy="274637"/>
          </a:xfrm>
          <a:prstGeom prst="rightArrow">
            <a:avLst>
              <a:gd name="adj1" fmla="val 55833"/>
              <a:gd name="adj2" fmla="val 62718"/>
            </a:avLst>
          </a:prstGeom>
          <a:solidFill>
            <a:schemeClr val="accent1"/>
          </a:solidFill>
          <a:ln>
            <a:noFill/>
          </a:ln>
          <a:effectLst>
            <a:outerShdw dist="28398" dir="3806097" algn="ctr" rotWithShape="0">
              <a:srgbClr val="B2B2B2"/>
            </a:outerShdw>
          </a:effectLst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27" name="AutoShape 20"/>
          <p:cNvSpPr>
            <a:spLocks noChangeArrowheads="1"/>
          </p:cNvSpPr>
          <p:nvPr/>
        </p:nvSpPr>
        <p:spPr bwMode="gray">
          <a:xfrm>
            <a:off x="4162873" y="3717032"/>
            <a:ext cx="265113" cy="274637"/>
          </a:xfrm>
          <a:prstGeom prst="rightArrow">
            <a:avLst>
              <a:gd name="adj1" fmla="val 55833"/>
              <a:gd name="adj2" fmla="val 62718"/>
            </a:avLst>
          </a:prstGeom>
          <a:solidFill>
            <a:schemeClr val="accent2"/>
          </a:solidFill>
          <a:ln>
            <a:noFill/>
          </a:ln>
          <a:effectLst>
            <a:outerShdw dist="28398" dir="3806097" algn="ctr" rotWithShape="0">
              <a:srgbClr val="B2B2B2"/>
            </a:outerShdw>
          </a:effectLst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28" name="AutoShape 21"/>
          <p:cNvSpPr>
            <a:spLocks noChangeArrowheads="1"/>
          </p:cNvSpPr>
          <p:nvPr/>
        </p:nvSpPr>
        <p:spPr bwMode="gray">
          <a:xfrm>
            <a:off x="6573688" y="3717032"/>
            <a:ext cx="265112" cy="274637"/>
          </a:xfrm>
          <a:prstGeom prst="rightArrow">
            <a:avLst>
              <a:gd name="adj1" fmla="val 55833"/>
              <a:gd name="adj2" fmla="val 62718"/>
            </a:avLst>
          </a:prstGeom>
          <a:solidFill>
            <a:srgbClr val="8064A2"/>
          </a:solidFill>
          <a:ln>
            <a:noFill/>
          </a:ln>
          <a:effectLst>
            <a:outerShdw dist="28398" dir="3806097" algn="ctr" rotWithShape="0">
              <a:srgbClr val="B2B2B2"/>
            </a:outerShdw>
          </a:effectLst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29" name="Line 22"/>
          <p:cNvSpPr>
            <a:spLocks noChangeShapeType="1"/>
          </p:cNvSpPr>
          <p:nvPr/>
        </p:nvSpPr>
        <p:spPr bwMode="gray">
          <a:xfrm>
            <a:off x="251522" y="2780927"/>
            <a:ext cx="1440160" cy="0"/>
          </a:xfrm>
          <a:prstGeom prst="line">
            <a:avLst/>
          </a:prstGeom>
          <a:noFill/>
          <a:ln w="9525">
            <a:solidFill>
              <a:srgbClr val="FFFFFF"/>
            </a:solidFill>
            <a:prstDash val="sysDot"/>
            <a:round/>
            <a:headEnd/>
            <a:tailEnd/>
          </a:ln>
          <a:effectLst>
            <a:prstShdw prst="shdw17" dist="17961" dir="13500000">
              <a:schemeClr val="tx1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0" name="Line 23"/>
          <p:cNvSpPr>
            <a:spLocks noChangeShapeType="1"/>
          </p:cNvSpPr>
          <p:nvPr/>
        </p:nvSpPr>
        <p:spPr bwMode="gray">
          <a:xfrm>
            <a:off x="2434682" y="2780927"/>
            <a:ext cx="1571779" cy="0"/>
          </a:xfrm>
          <a:prstGeom prst="line">
            <a:avLst/>
          </a:prstGeom>
          <a:noFill/>
          <a:ln w="9525">
            <a:solidFill>
              <a:srgbClr val="FFFFFF"/>
            </a:solidFill>
            <a:prstDash val="sysDot"/>
            <a:round/>
            <a:headEnd/>
            <a:tailEnd/>
          </a:ln>
          <a:effectLst>
            <a:prstShdw prst="shdw17" dist="17961" dir="13500000">
              <a:schemeClr val="tx1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1" name="Line 24"/>
          <p:cNvSpPr>
            <a:spLocks noChangeShapeType="1"/>
          </p:cNvSpPr>
          <p:nvPr/>
        </p:nvSpPr>
        <p:spPr bwMode="gray">
          <a:xfrm>
            <a:off x="4629475" y="2780927"/>
            <a:ext cx="1748408" cy="0"/>
          </a:xfrm>
          <a:prstGeom prst="line">
            <a:avLst/>
          </a:prstGeom>
          <a:noFill/>
          <a:ln w="9525">
            <a:solidFill>
              <a:srgbClr val="FFFFFF"/>
            </a:solidFill>
            <a:prstDash val="sysDot"/>
            <a:round/>
            <a:headEnd/>
            <a:tailEnd/>
          </a:ln>
          <a:effectLst>
            <a:prstShdw prst="shdw17" dist="17961" dir="13500000">
              <a:schemeClr val="tx1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2" name="Line 25"/>
          <p:cNvSpPr>
            <a:spLocks noChangeShapeType="1"/>
          </p:cNvSpPr>
          <p:nvPr/>
        </p:nvSpPr>
        <p:spPr bwMode="gray">
          <a:xfrm>
            <a:off x="7005736" y="2780927"/>
            <a:ext cx="1892424" cy="0"/>
          </a:xfrm>
          <a:prstGeom prst="line">
            <a:avLst/>
          </a:prstGeom>
          <a:noFill/>
          <a:ln w="9525">
            <a:solidFill>
              <a:srgbClr val="FFFFFF"/>
            </a:solidFill>
            <a:prstDash val="sysDot"/>
            <a:round/>
            <a:headEnd/>
            <a:tailEnd/>
          </a:ln>
          <a:effectLst>
            <a:prstShdw prst="shdw17" dist="17961" dir="13500000">
              <a:schemeClr val="tx1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25658786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岗位介绍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/>
            </a:r>
            <a:b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endParaRPr kumimoji="1" lang="zh-CN" altLang="en-US" dirty="0"/>
          </a:p>
        </p:txBody>
      </p:sp>
      <p:sp>
        <p:nvSpPr>
          <p:cNvPr id="25" name="Title 13"/>
          <p:cNvSpPr txBox="1">
            <a:spLocks/>
          </p:cNvSpPr>
          <p:nvPr/>
        </p:nvSpPr>
        <p:spPr bwMode="auto">
          <a:xfrm>
            <a:off x="3119536" y="64941"/>
            <a:ext cx="5868144" cy="915793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endParaRPr lang="en-US" sz="3600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7000" y="1217063"/>
            <a:ext cx="4122709" cy="1918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600" dirty="0">
                <a:latin typeface="+mj-ea"/>
                <a:ea typeface="+mj-ea"/>
              </a:rPr>
              <a:t>i</a:t>
            </a:r>
            <a:r>
              <a:rPr lang="en-US" altLang="zh-CN" sz="1600" dirty="0" smtClean="0">
                <a:latin typeface="+mj-ea"/>
                <a:ea typeface="+mj-ea"/>
              </a:rPr>
              <a:t>OS</a:t>
            </a:r>
            <a:r>
              <a:rPr lang="zh-CN" altLang="en-US" sz="1600" dirty="0" smtClean="0">
                <a:latin typeface="+mj-ea"/>
                <a:ea typeface="+mj-ea"/>
              </a:rPr>
              <a:t>是由苹果公司为</a:t>
            </a:r>
            <a:r>
              <a:rPr lang="en-US" altLang="zh-CN" sz="1600" dirty="0" smtClean="0">
                <a:latin typeface="+mj-ea"/>
                <a:ea typeface="+mj-ea"/>
              </a:rPr>
              <a:t>iPhone</a:t>
            </a:r>
            <a:r>
              <a:rPr lang="zh-CN" altLang="en-US" sz="1600" dirty="0" smtClean="0">
                <a:latin typeface="+mj-ea"/>
                <a:ea typeface="+mj-ea"/>
              </a:rPr>
              <a:t>、</a:t>
            </a:r>
            <a:r>
              <a:rPr lang="en-US" altLang="zh-CN" sz="1600" dirty="0" smtClean="0">
                <a:latin typeface="+mj-ea"/>
                <a:ea typeface="+mj-ea"/>
              </a:rPr>
              <a:t>iPad</a:t>
            </a:r>
            <a:r>
              <a:rPr lang="zh-CN" altLang="en-US" sz="1600" dirty="0" smtClean="0">
                <a:latin typeface="+mj-ea"/>
                <a:ea typeface="+mj-ea"/>
              </a:rPr>
              <a:t>、</a:t>
            </a:r>
            <a:r>
              <a:rPr lang="en-US" altLang="zh-CN" sz="1600" dirty="0" err="1" smtClean="0">
                <a:latin typeface="+mj-ea"/>
                <a:ea typeface="+mj-ea"/>
              </a:rPr>
              <a:t>iTouch</a:t>
            </a:r>
            <a:r>
              <a:rPr lang="zh-CN" altLang="en-US" sz="1600" dirty="0" smtClean="0">
                <a:latin typeface="+mj-ea"/>
                <a:ea typeface="+mj-ea"/>
              </a:rPr>
              <a:t>等设备开发的操作系统。原来这个系统名为</a:t>
            </a:r>
            <a:r>
              <a:rPr lang="en-US" altLang="zh-CN" sz="1600" dirty="0" smtClean="0">
                <a:latin typeface="+mj-ea"/>
                <a:ea typeface="+mj-ea"/>
              </a:rPr>
              <a:t>iPhone OS</a:t>
            </a:r>
            <a:r>
              <a:rPr lang="zh-CN" altLang="en-US" sz="1600" dirty="0" smtClean="0">
                <a:latin typeface="+mj-ea"/>
                <a:ea typeface="+mj-ea"/>
              </a:rPr>
              <a:t>，直到</a:t>
            </a:r>
            <a:r>
              <a:rPr lang="en-US" altLang="zh-CN" sz="1600" dirty="0" smtClean="0">
                <a:latin typeface="+mj-ea"/>
                <a:ea typeface="+mj-ea"/>
              </a:rPr>
              <a:t>2010</a:t>
            </a:r>
            <a:r>
              <a:rPr lang="zh-CN" altLang="en-US" sz="1600" dirty="0" smtClean="0">
                <a:latin typeface="+mj-ea"/>
                <a:ea typeface="+mj-ea"/>
              </a:rPr>
              <a:t>年</a:t>
            </a:r>
            <a:r>
              <a:rPr lang="en-US" altLang="zh-CN" sz="1600" dirty="0" smtClean="0">
                <a:latin typeface="+mj-ea"/>
                <a:ea typeface="+mj-ea"/>
              </a:rPr>
              <a:t>6</a:t>
            </a:r>
            <a:r>
              <a:rPr lang="zh-CN" altLang="en-US" sz="1600" dirty="0" smtClean="0">
                <a:latin typeface="+mj-ea"/>
                <a:ea typeface="+mj-ea"/>
              </a:rPr>
              <a:t>月</a:t>
            </a:r>
            <a:r>
              <a:rPr lang="en-US" altLang="zh-CN" sz="1600" dirty="0" smtClean="0">
                <a:latin typeface="+mj-ea"/>
                <a:ea typeface="+mj-ea"/>
              </a:rPr>
              <a:t>7</a:t>
            </a:r>
            <a:r>
              <a:rPr lang="zh-CN" altLang="en-US" sz="1600" dirty="0" smtClean="0">
                <a:latin typeface="+mj-ea"/>
                <a:ea typeface="+mj-ea"/>
              </a:rPr>
              <a:t>日</a:t>
            </a:r>
            <a:r>
              <a:rPr lang="en-US" altLang="zh-CN" sz="1600" dirty="0" smtClean="0">
                <a:latin typeface="+mj-ea"/>
                <a:ea typeface="+mj-ea"/>
              </a:rPr>
              <a:t>WWDC</a:t>
            </a:r>
            <a:r>
              <a:rPr lang="zh-CN" altLang="en-US" sz="1600" dirty="0" smtClean="0">
                <a:latin typeface="+mj-ea"/>
                <a:ea typeface="+mj-ea"/>
              </a:rPr>
              <a:t>大会上宣布改名为</a:t>
            </a:r>
            <a:r>
              <a:rPr lang="en-US" altLang="zh-CN" sz="1600" dirty="0" smtClean="0">
                <a:latin typeface="+mj-ea"/>
                <a:ea typeface="+mj-ea"/>
              </a:rPr>
              <a:t>IOS</a:t>
            </a:r>
            <a:r>
              <a:rPr lang="zh-CN" altLang="en-US" sz="1600" dirty="0" smtClean="0">
                <a:latin typeface="+mj-ea"/>
                <a:ea typeface="+mj-ea"/>
              </a:rPr>
              <a:t>，目前</a:t>
            </a:r>
            <a:r>
              <a:rPr lang="en-US" altLang="zh-CN" sz="1600" dirty="0" smtClean="0">
                <a:latin typeface="+mj-ea"/>
                <a:ea typeface="+mj-ea"/>
              </a:rPr>
              <a:t>iOS</a:t>
            </a:r>
            <a:r>
              <a:rPr lang="zh-CN" altLang="en-US" sz="1600" dirty="0" smtClean="0">
                <a:latin typeface="+mj-ea"/>
                <a:ea typeface="+mj-ea"/>
              </a:rPr>
              <a:t>版本已升级到</a:t>
            </a:r>
            <a:r>
              <a:rPr lang="en-US" altLang="zh-CN" sz="1600" dirty="0" smtClean="0">
                <a:latin typeface="+mj-ea"/>
                <a:ea typeface="+mj-ea"/>
              </a:rPr>
              <a:t>8.2.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blackWhite">
          <a:xfrm>
            <a:off x="4996453" y="1201567"/>
            <a:ext cx="3732213" cy="923925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1600" dirty="0">
                <a:solidFill>
                  <a:srgbClr val="FFFFFF"/>
                </a:solidFill>
                <a:latin typeface="+mj-ea"/>
                <a:ea typeface="+mj-ea"/>
              </a:rPr>
              <a:t>负责公司</a:t>
            </a:r>
            <a:r>
              <a:rPr lang="en-US" altLang="zh-CN" sz="1600" dirty="0">
                <a:solidFill>
                  <a:srgbClr val="FFFFFF"/>
                </a:solidFill>
                <a:latin typeface="+mj-ea"/>
                <a:ea typeface="+mj-ea"/>
              </a:rPr>
              <a:t>iPhone</a:t>
            </a:r>
            <a:r>
              <a:rPr lang="zh-CN" altLang="en-US" sz="1600" dirty="0">
                <a:solidFill>
                  <a:srgbClr val="FFFFFF"/>
                </a:solidFill>
                <a:latin typeface="+mj-ea"/>
                <a:ea typeface="+mj-ea"/>
              </a:rPr>
              <a:t>和</a:t>
            </a:r>
            <a:r>
              <a:rPr lang="en-US" altLang="zh-CN" sz="1600" dirty="0">
                <a:solidFill>
                  <a:srgbClr val="FFFFFF"/>
                </a:solidFill>
                <a:latin typeface="+mj-ea"/>
                <a:ea typeface="+mj-ea"/>
              </a:rPr>
              <a:t>iPad</a:t>
            </a:r>
            <a:r>
              <a:rPr lang="zh-CN" altLang="en-US" sz="1600" dirty="0" smtClean="0">
                <a:solidFill>
                  <a:srgbClr val="FFFFFF"/>
                </a:solidFill>
                <a:latin typeface="+mj-ea"/>
                <a:ea typeface="+mj-ea"/>
              </a:rPr>
              <a:t>客户端软件</a:t>
            </a:r>
            <a:endParaRPr lang="en-US" altLang="zh-CN" sz="1600" dirty="0" smtClean="0">
              <a:solidFill>
                <a:srgbClr val="FFFFFF"/>
              </a:solidFill>
              <a:latin typeface="+mj-ea"/>
              <a:ea typeface="+mj-ea"/>
            </a:endParaRPr>
          </a:p>
          <a:p>
            <a:r>
              <a:rPr lang="zh-CN" altLang="en-US" sz="1600" dirty="0" smtClean="0">
                <a:solidFill>
                  <a:srgbClr val="FFFFFF"/>
                </a:solidFill>
                <a:latin typeface="+mj-ea"/>
                <a:ea typeface="+mj-ea"/>
              </a:rPr>
              <a:t>的</a:t>
            </a:r>
            <a:r>
              <a:rPr lang="zh-CN" altLang="en-US" sz="1600" dirty="0">
                <a:solidFill>
                  <a:srgbClr val="FFFFFF"/>
                </a:solidFill>
                <a:latin typeface="+mj-ea"/>
                <a:ea typeface="+mj-ea"/>
              </a:rPr>
              <a:t>开发，参与项目需求分析、产品</a:t>
            </a:r>
            <a:r>
              <a:rPr lang="zh-CN" altLang="en-US" sz="1600" dirty="0" smtClean="0">
                <a:solidFill>
                  <a:srgbClr val="FFFFFF"/>
                </a:solidFill>
                <a:latin typeface="+mj-ea"/>
                <a:ea typeface="+mj-ea"/>
              </a:rPr>
              <a:t>设计</a:t>
            </a:r>
            <a:endParaRPr lang="zh-CN" altLang="en-US" sz="16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blackWhite">
          <a:xfrm>
            <a:off x="4996453" y="2209679"/>
            <a:ext cx="3732213" cy="923925"/>
          </a:xfrm>
          <a:prstGeom prst="roundRect">
            <a:avLst>
              <a:gd name="adj" fmla="val 9106"/>
            </a:avLst>
          </a:prstGeom>
          <a:solidFill>
            <a:srgbClr val="6B9EDB"/>
          </a:solidFill>
          <a:ln w="254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zh-CN" altLang="en-US" sz="1600" dirty="0" smtClean="0">
                <a:latin typeface="+mj-ea"/>
                <a:ea typeface="+mj-ea"/>
              </a:rPr>
              <a:t> </a:t>
            </a:r>
            <a:r>
              <a:rPr lang="zh-CN" altLang="en-US" sz="1600" dirty="0" smtClean="0">
                <a:solidFill>
                  <a:srgbClr val="FFFFFF"/>
                </a:solidFill>
                <a:latin typeface="+mj-ea"/>
                <a:ea typeface="+mj-ea"/>
              </a:rPr>
              <a:t>按计划</a:t>
            </a:r>
            <a:r>
              <a:rPr lang="zh-CN" altLang="en-US" sz="1600" dirty="0">
                <a:solidFill>
                  <a:srgbClr val="FFFFFF"/>
                </a:solidFill>
                <a:latin typeface="+mj-ea"/>
                <a:ea typeface="+mj-ea"/>
              </a:rPr>
              <a:t>完成产品的代码编写，</a:t>
            </a:r>
            <a:r>
              <a:rPr lang="zh-CN" altLang="en-US" sz="1600" dirty="0" smtClean="0">
                <a:solidFill>
                  <a:srgbClr val="FFFFFF"/>
                </a:solidFill>
                <a:latin typeface="+mj-ea"/>
                <a:ea typeface="+mj-ea"/>
              </a:rPr>
              <a:t>产品</a:t>
            </a:r>
            <a:endParaRPr lang="en-US" altLang="zh-CN" sz="1600" dirty="0" smtClean="0">
              <a:solidFill>
                <a:srgbClr val="FFFFFF"/>
              </a:solidFill>
              <a:latin typeface="+mj-ea"/>
              <a:ea typeface="+mj-ea"/>
            </a:endParaRPr>
          </a:p>
          <a:p>
            <a:pPr algn="ctr" eaLnBrk="0" hangingPunct="0">
              <a:defRPr/>
            </a:pPr>
            <a:r>
              <a:rPr lang="zh-CN" altLang="en-US" sz="1600" dirty="0" smtClean="0">
                <a:solidFill>
                  <a:srgbClr val="FFFFFF"/>
                </a:solidFill>
                <a:latin typeface="+mj-ea"/>
                <a:ea typeface="+mj-ea"/>
              </a:rPr>
              <a:t>测试，</a:t>
            </a:r>
            <a:r>
              <a:rPr lang="zh-CN" altLang="en-US" sz="1600" dirty="0">
                <a:solidFill>
                  <a:srgbClr val="FFFFFF"/>
                </a:solidFill>
                <a:latin typeface="+mj-ea"/>
                <a:ea typeface="+mj-ea"/>
              </a:rPr>
              <a:t>并且保证代码</a:t>
            </a:r>
            <a:r>
              <a:rPr lang="zh-CN" altLang="en-US" sz="1600" dirty="0" smtClean="0">
                <a:solidFill>
                  <a:srgbClr val="FFFFFF"/>
                </a:solidFill>
                <a:latin typeface="+mj-ea"/>
                <a:ea typeface="+mj-ea"/>
              </a:rPr>
              <a:t>质量</a:t>
            </a:r>
            <a:endParaRPr lang="zh-CN" altLang="en-US" sz="1600" dirty="0">
              <a:solidFill>
                <a:srgbClr val="FFFFFF"/>
              </a:solidFill>
              <a:latin typeface="+mj-ea"/>
              <a:ea typeface="+mj-ea"/>
            </a:endParaRPr>
          </a:p>
          <a:p>
            <a:pPr algn="ctr" eaLnBrk="0" hangingPunct="0">
              <a:defRPr/>
            </a:pPr>
            <a:endParaRPr lang="en-US" altLang="zh-CN" sz="16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blackWhite">
          <a:xfrm>
            <a:off x="4996453" y="3217791"/>
            <a:ext cx="3732213" cy="923925"/>
          </a:xfrm>
          <a:prstGeom prst="roundRect">
            <a:avLst>
              <a:gd name="adj" fmla="val 9106"/>
            </a:avLst>
          </a:prstGeom>
          <a:solidFill>
            <a:srgbClr val="FF8000"/>
          </a:solidFill>
          <a:ln w="254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zh-CN" altLang="en-US" sz="1600" dirty="0">
                <a:solidFill>
                  <a:srgbClr val="FFFFFF"/>
                </a:solidFill>
                <a:latin typeface="+mj-ea"/>
                <a:ea typeface="+mj-ea"/>
              </a:rPr>
              <a:t>跟进</a:t>
            </a:r>
            <a:r>
              <a:rPr lang="en-US" altLang="zh-CN" sz="1600" dirty="0">
                <a:solidFill>
                  <a:srgbClr val="FFFFFF"/>
                </a:solidFill>
                <a:latin typeface="+mj-ea"/>
                <a:ea typeface="+mj-ea"/>
              </a:rPr>
              <a:t>iOS</a:t>
            </a:r>
            <a:r>
              <a:rPr lang="zh-CN" altLang="en-US" sz="1600" dirty="0">
                <a:solidFill>
                  <a:srgbClr val="FFFFFF"/>
                </a:solidFill>
                <a:latin typeface="+mj-ea"/>
                <a:ea typeface="+mj-ea"/>
              </a:rPr>
              <a:t>平台终端技术的更新</a:t>
            </a:r>
            <a:r>
              <a:rPr lang="en-US" altLang="zh-CN" sz="1600" dirty="0" smtClean="0">
                <a:solidFill>
                  <a:srgbClr val="FFFFFF"/>
                </a:solidFill>
                <a:latin typeface="+mj-ea"/>
                <a:ea typeface="+mj-ea"/>
              </a:rPr>
              <a:t>,</a:t>
            </a:r>
          </a:p>
          <a:p>
            <a:pPr algn="ctr" eaLnBrk="0" hangingPunct="0">
              <a:defRPr/>
            </a:pPr>
            <a:r>
              <a:rPr lang="zh-CN" altLang="en-US" sz="1600" dirty="0" smtClean="0">
                <a:solidFill>
                  <a:srgbClr val="FFFFFF"/>
                </a:solidFill>
                <a:latin typeface="+mj-ea"/>
                <a:ea typeface="+mj-ea"/>
              </a:rPr>
              <a:t>设计</a:t>
            </a:r>
            <a:r>
              <a:rPr lang="zh-CN" altLang="en-US" sz="1600" dirty="0">
                <a:solidFill>
                  <a:srgbClr val="FFFFFF"/>
                </a:solidFill>
                <a:latin typeface="+mj-ea"/>
                <a:ea typeface="+mj-ea"/>
              </a:rPr>
              <a:t>和实现新产品和</a:t>
            </a:r>
            <a:r>
              <a:rPr lang="zh-CN" altLang="en-US" sz="1600" dirty="0" smtClean="0">
                <a:solidFill>
                  <a:srgbClr val="FFFFFF"/>
                </a:solidFill>
                <a:latin typeface="+mj-ea"/>
                <a:ea typeface="+mj-ea"/>
              </a:rPr>
              <a:t>功能</a:t>
            </a:r>
            <a:endParaRPr lang="zh-CN" altLang="en-US" sz="1600" dirty="0">
              <a:solidFill>
                <a:srgbClr val="FFFFFF"/>
              </a:solidFill>
              <a:latin typeface="+mj-ea"/>
              <a:ea typeface="+mj-ea"/>
            </a:endParaRPr>
          </a:p>
          <a:p>
            <a:pPr algn="ctr" eaLnBrk="0" hangingPunct="0">
              <a:defRPr/>
            </a:pPr>
            <a:endParaRPr lang="en-US" altLang="zh-CN" sz="16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gray">
          <a:xfrm>
            <a:off x="4487087" y="3433815"/>
            <a:ext cx="488950" cy="546100"/>
          </a:xfrm>
          <a:prstGeom prst="chevron">
            <a:avLst>
              <a:gd name="adj" fmla="val 52514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+mj-ea"/>
              <a:ea typeface="+mj-ea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blackWhite">
          <a:xfrm>
            <a:off x="5016251" y="4223296"/>
            <a:ext cx="3732213" cy="923925"/>
          </a:xfrm>
          <a:prstGeom prst="roundRect">
            <a:avLst>
              <a:gd name="adj" fmla="val 9106"/>
            </a:avLst>
          </a:prstGeom>
          <a:solidFill>
            <a:srgbClr val="800000"/>
          </a:solidFill>
          <a:ln w="254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zh-CN" altLang="en-US" sz="1600" dirty="0">
                <a:solidFill>
                  <a:srgbClr val="FFFFFF"/>
                </a:solidFill>
                <a:latin typeface="+mj-ea"/>
                <a:ea typeface="+mj-ea"/>
              </a:rPr>
              <a:t>对</a:t>
            </a:r>
            <a:r>
              <a:rPr lang="en-US" altLang="zh-CN" sz="1600" dirty="0">
                <a:solidFill>
                  <a:srgbClr val="FFFFFF"/>
                </a:solidFill>
                <a:latin typeface="+mj-ea"/>
                <a:ea typeface="+mj-ea"/>
              </a:rPr>
              <a:t>iOS</a:t>
            </a:r>
            <a:r>
              <a:rPr lang="zh-CN" altLang="en-US" sz="1600" dirty="0">
                <a:solidFill>
                  <a:srgbClr val="FFFFFF"/>
                </a:solidFill>
                <a:latin typeface="+mj-ea"/>
                <a:ea typeface="+mj-ea"/>
              </a:rPr>
              <a:t>平台开发技术进行</a:t>
            </a:r>
            <a:r>
              <a:rPr lang="zh-CN" altLang="en-US" sz="1600" dirty="0" smtClean="0">
                <a:solidFill>
                  <a:srgbClr val="FFFFFF"/>
                </a:solidFill>
                <a:latin typeface="+mj-ea"/>
                <a:ea typeface="+mj-ea"/>
              </a:rPr>
              <a:t>研究</a:t>
            </a:r>
            <a:endParaRPr lang="en-US" altLang="zh-CN" sz="16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23" name="AutoShape 5"/>
          <p:cNvSpPr>
            <a:spLocks noChangeArrowheads="1"/>
          </p:cNvSpPr>
          <p:nvPr/>
        </p:nvSpPr>
        <p:spPr bwMode="blackWhite">
          <a:xfrm>
            <a:off x="5016251" y="5306424"/>
            <a:ext cx="3732213" cy="923925"/>
          </a:xfrm>
          <a:prstGeom prst="roundRect">
            <a:avLst>
              <a:gd name="adj" fmla="val 9106"/>
            </a:avLst>
          </a:prstGeom>
          <a:solidFill>
            <a:srgbClr val="204A82"/>
          </a:solidFill>
          <a:ln w="254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zh-CN" altLang="en-US" sz="1600" dirty="0">
                <a:solidFill>
                  <a:srgbClr val="FFFFFF"/>
                </a:solidFill>
                <a:latin typeface="+mj-ea"/>
                <a:ea typeface="+mj-ea"/>
              </a:rPr>
              <a:t>提供产品相关技术支持</a:t>
            </a:r>
            <a:endParaRPr lang="en-US" altLang="zh-CN" sz="16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3122836" y="3083512"/>
            <a:ext cx="1352439" cy="1353600"/>
          </a:xfrm>
          <a:prstGeom prst="ellipse">
            <a:avLst/>
          </a:prstGeom>
          <a:solidFill>
            <a:srgbClr val="5971CB"/>
          </a:solidFill>
          <a:ln w="2540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7961" dir="2700000" algn="ctr" rotWithShape="0">
              <a:srgbClr val="D9D9D9">
                <a:gamma/>
                <a:shade val="60000"/>
                <a:invGamma/>
                <a:alpha val="31999"/>
              </a:srgbClr>
            </a:outerShdw>
          </a:effectLst>
        </p:spPr>
        <p:txBody>
          <a:bodyPr vert="horz" wrap="square" lIns="90170" tIns="46990" rIns="90170" bIns="469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  <a:cs typeface="宋体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213851" y="3430741"/>
            <a:ext cx="1136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+mj-ea"/>
                <a:ea typeface="+mj-ea"/>
              </a:rPr>
              <a:t>iOS</a:t>
            </a:r>
            <a:r>
              <a:rPr lang="zh-CN" altLang="en-US" dirty="0" smtClean="0">
                <a:solidFill>
                  <a:srgbClr val="FFFFFF"/>
                </a:solidFill>
                <a:latin typeface="+mj-ea"/>
                <a:ea typeface="+mj-ea"/>
              </a:rPr>
              <a:t>岗位介绍</a:t>
            </a:r>
            <a:endParaRPr lang="en-US" altLang="zh-CN" dirty="0">
              <a:solidFill>
                <a:srgbClr val="FFFFF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56045129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iOS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开发应具备的能力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/>
            </a:r>
            <a:b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endParaRPr kumimoji="1" lang="zh-CN" altLang="en-US" dirty="0"/>
          </a:p>
        </p:txBody>
      </p:sp>
      <p:sp>
        <p:nvSpPr>
          <p:cNvPr id="25" name="Title 13"/>
          <p:cNvSpPr txBox="1">
            <a:spLocks/>
          </p:cNvSpPr>
          <p:nvPr/>
        </p:nvSpPr>
        <p:spPr bwMode="auto">
          <a:xfrm>
            <a:off x="3188519" y="116632"/>
            <a:ext cx="5868144" cy="90872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endParaRPr lang="en-US" sz="3600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Freeform 2"/>
          <p:cNvSpPr>
            <a:spLocks/>
          </p:cNvSpPr>
          <p:nvPr/>
        </p:nvSpPr>
        <p:spPr bwMode="gray">
          <a:xfrm>
            <a:off x="3805243" y="3131185"/>
            <a:ext cx="1265237" cy="803275"/>
          </a:xfrm>
          <a:custGeom>
            <a:avLst/>
            <a:gdLst>
              <a:gd name="T0" fmla="*/ 2147483647 w 797"/>
              <a:gd name="T1" fmla="*/ 0 h 506"/>
              <a:gd name="T2" fmla="*/ 2147483647 w 797"/>
              <a:gd name="T3" fmla="*/ 2147483647 h 506"/>
              <a:gd name="T4" fmla="*/ 2147483647 w 797"/>
              <a:gd name="T5" fmla="*/ 2147483647 h 506"/>
              <a:gd name="T6" fmla="*/ 2147483647 w 797"/>
              <a:gd name="T7" fmla="*/ 2147483647 h 506"/>
              <a:gd name="T8" fmla="*/ 0 w 797"/>
              <a:gd name="T9" fmla="*/ 2147483647 h 506"/>
              <a:gd name="T10" fmla="*/ 2147483647 w 797"/>
              <a:gd name="T11" fmla="*/ 0 h 50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97"/>
              <a:gd name="T19" fmla="*/ 0 h 506"/>
              <a:gd name="T20" fmla="*/ 797 w 797"/>
              <a:gd name="T21" fmla="*/ 506 h 50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97" h="506">
                <a:moveTo>
                  <a:pt x="390" y="0"/>
                </a:moveTo>
                <a:lnTo>
                  <a:pt x="448" y="64"/>
                </a:lnTo>
                <a:lnTo>
                  <a:pt x="797" y="495"/>
                </a:lnTo>
                <a:lnTo>
                  <a:pt x="390" y="355"/>
                </a:lnTo>
                <a:lnTo>
                  <a:pt x="0" y="506"/>
                </a:lnTo>
                <a:lnTo>
                  <a:pt x="390" y="0"/>
                </a:lnTo>
                <a:close/>
              </a:path>
            </a:pathLst>
          </a:custGeom>
          <a:gradFill rotWithShape="1">
            <a:gsLst>
              <a:gs pos="0">
                <a:srgbClr val="9999FF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dirty="0"/>
          </a:p>
        </p:txBody>
      </p:sp>
      <p:sp>
        <p:nvSpPr>
          <p:cNvPr id="9" name="Freeform 3"/>
          <p:cNvSpPr>
            <a:spLocks/>
          </p:cNvSpPr>
          <p:nvPr/>
        </p:nvSpPr>
        <p:spPr bwMode="gray">
          <a:xfrm>
            <a:off x="4443415" y="2131223"/>
            <a:ext cx="1735137" cy="1117600"/>
          </a:xfrm>
          <a:custGeom>
            <a:avLst/>
            <a:gdLst>
              <a:gd name="T0" fmla="*/ 2147483647 w 1093"/>
              <a:gd name="T1" fmla="*/ 2147483647 h 704"/>
              <a:gd name="T2" fmla="*/ 0 w 1093"/>
              <a:gd name="T3" fmla="*/ 2147483647 h 704"/>
              <a:gd name="T4" fmla="*/ 2147483647 w 1093"/>
              <a:gd name="T5" fmla="*/ 0 h 704"/>
              <a:gd name="T6" fmla="*/ 2147483647 w 1093"/>
              <a:gd name="T7" fmla="*/ 2147483647 h 704"/>
              <a:gd name="T8" fmla="*/ 2147483647 w 1093"/>
              <a:gd name="T9" fmla="*/ 2147483647 h 7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93"/>
              <a:gd name="T16" fmla="*/ 0 h 704"/>
              <a:gd name="T17" fmla="*/ 1093 w 1093"/>
              <a:gd name="T18" fmla="*/ 704 h 7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93" h="704">
                <a:moveTo>
                  <a:pt x="64" y="704"/>
                </a:moveTo>
                <a:lnTo>
                  <a:pt x="0" y="622"/>
                </a:lnTo>
                <a:lnTo>
                  <a:pt x="820" y="0"/>
                </a:lnTo>
                <a:lnTo>
                  <a:pt x="1093" y="453"/>
                </a:lnTo>
                <a:lnTo>
                  <a:pt x="64" y="704"/>
                </a:lnTo>
                <a:close/>
              </a:path>
            </a:pathLst>
          </a:custGeom>
          <a:gradFill rotWithShape="1">
            <a:gsLst>
              <a:gs pos="0">
                <a:srgbClr val="DAB720"/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Freeform 4"/>
          <p:cNvSpPr>
            <a:spLocks/>
          </p:cNvSpPr>
          <p:nvPr/>
        </p:nvSpPr>
        <p:spPr bwMode="gray">
          <a:xfrm>
            <a:off x="2973390" y="2158207"/>
            <a:ext cx="1470025" cy="1117600"/>
          </a:xfrm>
          <a:custGeom>
            <a:avLst/>
            <a:gdLst>
              <a:gd name="T0" fmla="*/ 2147483647 w 926"/>
              <a:gd name="T1" fmla="*/ 2147483647 h 704"/>
              <a:gd name="T2" fmla="*/ 2147483647 w 926"/>
              <a:gd name="T3" fmla="*/ 2147483647 h 704"/>
              <a:gd name="T4" fmla="*/ 0 w 926"/>
              <a:gd name="T5" fmla="*/ 2147483647 h 704"/>
              <a:gd name="T6" fmla="*/ 2147483647 w 926"/>
              <a:gd name="T7" fmla="*/ 0 h 704"/>
              <a:gd name="T8" fmla="*/ 2147483647 w 926"/>
              <a:gd name="T9" fmla="*/ 2147483647 h 7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26"/>
              <a:gd name="T16" fmla="*/ 0 h 704"/>
              <a:gd name="T17" fmla="*/ 926 w 926"/>
              <a:gd name="T18" fmla="*/ 704 h 7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26" h="704">
                <a:moveTo>
                  <a:pt x="926" y="611"/>
                </a:moveTo>
                <a:lnTo>
                  <a:pt x="844" y="704"/>
                </a:lnTo>
                <a:lnTo>
                  <a:pt x="0" y="489"/>
                </a:lnTo>
                <a:lnTo>
                  <a:pt x="315" y="0"/>
                </a:lnTo>
                <a:lnTo>
                  <a:pt x="926" y="611"/>
                </a:lnTo>
                <a:close/>
              </a:path>
            </a:pathLst>
          </a:cu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rgbClr val="A3C97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Oval 7"/>
          <p:cNvSpPr>
            <a:spLocks noChangeArrowheads="1"/>
          </p:cNvSpPr>
          <p:nvPr/>
        </p:nvSpPr>
        <p:spPr bwMode="gray">
          <a:xfrm>
            <a:off x="611560" y="974230"/>
            <a:ext cx="2880000" cy="2880000"/>
          </a:xfrm>
          <a:prstGeom prst="ellipse">
            <a:avLst/>
          </a:prstGeom>
          <a:gradFill rotWithShape="1">
            <a:gsLst>
              <a:gs pos="0">
                <a:srgbClr val="7C9959"/>
              </a:gs>
              <a:gs pos="100000">
                <a:srgbClr val="A3C975"/>
              </a:gs>
            </a:gsLst>
            <a:lin ang="2700000" scaled="1"/>
          </a:gradFill>
          <a:ln w="38100" algn="ctr">
            <a:solidFill>
              <a:srgbClr val="DDDDDD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dirty="0"/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gray">
          <a:xfrm>
            <a:off x="1020935" y="1696318"/>
            <a:ext cx="2398937" cy="1713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zh-CN" altLang="en-US" sz="1600" dirty="0" smtClean="0">
                <a:solidFill>
                  <a:schemeClr val="bg1"/>
                </a:solidFill>
                <a:latin typeface="+mj-ea"/>
                <a:ea typeface="+mj-ea"/>
              </a:rPr>
              <a:t>、独立开发能力；</a:t>
            </a:r>
            <a:endParaRPr lang="en-US" altLang="zh-CN" sz="1600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1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r>
              <a:rPr lang="zh-CN" altLang="en-US" sz="1600" dirty="0" smtClean="0">
                <a:solidFill>
                  <a:schemeClr val="bg1"/>
                </a:solidFill>
                <a:latin typeface="+mj-ea"/>
                <a:ea typeface="+mj-ea"/>
              </a:rPr>
              <a:t>、软件设计能力；</a:t>
            </a:r>
            <a:endParaRPr lang="en-US" altLang="zh-CN" sz="16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1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r>
              <a:rPr lang="zh-CN" altLang="en-US" sz="1600" dirty="0" smtClean="0">
                <a:solidFill>
                  <a:schemeClr val="bg1"/>
                </a:solidFill>
                <a:latin typeface="+mj-ea"/>
                <a:ea typeface="+mj-ea"/>
              </a:rPr>
              <a:t>、软件需求分析能力；</a:t>
            </a:r>
            <a:endParaRPr lang="en-US" altLang="zh-CN" sz="16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1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r>
              <a:rPr lang="zh-CN" altLang="en-US" sz="1600" dirty="0" smtClean="0">
                <a:solidFill>
                  <a:schemeClr val="bg1"/>
                </a:solidFill>
                <a:latin typeface="+mj-ea"/>
                <a:ea typeface="+mj-ea"/>
              </a:rPr>
              <a:t>、软件产品</a:t>
            </a:r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</a:rPr>
              <a:t>知识；</a:t>
            </a:r>
            <a:endParaRPr lang="en-US" altLang="zh-CN" sz="1600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1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</a:rPr>
              <a:t>、常用测试软件使用</a:t>
            </a:r>
            <a:r>
              <a:rPr lang="zh-CN" altLang="en-US" sz="1600" dirty="0" smtClean="0">
                <a:solidFill>
                  <a:schemeClr val="bg1"/>
                </a:solidFill>
                <a:latin typeface="+mj-ea"/>
                <a:ea typeface="+mj-ea"/>
              </a:rPr>
              <a:t>能力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16" name="Oval 11"/>
          <p:cNvSpPr>
            <a:spLocks noChangeArrowheads="1"/>
          </p:cNvSpPr>
          <p:nvPr/>
        </p:nvSpPr>
        <p:spPr bwMode="gray">
          <a:xfrm>
            <a:off x="5580112" y="901701"/>
            <a:ext cx="2880000" cy="2880000"/>
          </a:xfrm>
          <a:prstGeom prst="ellipse">
            <a:avLst/>
          </a:prstGeom>
          <a:gradFill rotWithShape="1">
            <a:gsLst>
              <a:gs pos="0">
                <a:srgbClr val="A19D57"/>
              </a:gs>
              <a:gs pos="100000">
                <a:srgbClr val="D3CE73"/>
              </a:gs>
            </a:gsLst>
            <a:lin ang="2700000" scaled="1"/>
          </a:gradFill>
          <a:ln w="38100" algn="ctr">
            <a:solidFill>
              <a:srgbClr val="DDDDDD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dirty="0"/>
          </a:p>
        </p:txBody>
      </p:sp>
      <p:sp>
        <p:nvSpPr>
          <p:cNvPr id="20" name="Oval 15"/>
          <p:cNvSpPr>
            <a:spLocks noChangeArrowheads="1"/>
          </p:cNvSpPr>
          <p:nvPr/>
        </p:nvSpPr>
        <p:spPr bwMode="gray">
          <a:xfrm>
            <a:off x="2988144" y="3573336"/>
            <a:ext cx="2880000" cy="2880000"/>
          </a:xfrm>
          <a:prstGeom prst="ellipse">
            <a:avLst/>
          </a:prstGeom>
          <a:gradFill rotWithShape="1">
            <a:gsLst>
              <a:gs pos="0">
                <a:srgbClr val="7474C2"/>
              </a:gs>
              <a:gs pos="100000">
                <a:srgbClr val="9999FF"/>
              </a:gs>
            </a:gsLst>
            <a:lin ang="2700000" scaled="1"/>
          </a:gradFill>
          <a:ln w="38100" algn="ctr">
            <a:solidFill>
              <a:srgbClr val="DDDDDD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dirty="0"/>
          </a:p>
        </p:txBody>
      </p:sp>
      <p:sp>
        <p:nvSpPr>
          <p:cNvPr id="23" name="Text Box 18"/>
          <p:cNvSpPr txBox="1">
            <a:spLocks noChangeArrowheads="1"/>
          </p:cNvSpPr>
          <p:nvPr/>
        </p:nvSpPr>
        <p:spPr bwMode="gray">
          <a:xfrm>
            <a:off x="3219563" y="973909"/>
            <a:ext cx="274895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000" b="1" dirty="0">
                <a:solidFill>
                  <a:srgbClr val="1C1C1C"/>
                </a:solidFill>
                <a:latin typeface="+mj-ea"/>
                <a:ea typeface="+mj-ea"/>
              </a:rPr>
              <a:t>i</a:t>
            </a:r>
            <a:r>
              <a:rPr lang="en-US" altLang="zh-CN" sz="2000" b="1" dirty="0" smtClean="0">
                <a:solidFill>
                  <a:srgbClr val="1C1C1C"/>
                </a:solidFill>
                <a:latin typeface="+mj-ea"/>
                <a:ea typeface="+mj-ea"/>
              </a:rPr>
              <a:t>OS</a:t>
            </a:r>
            <a:r>
              <a:rPr lang="zh-CN" altLang="en-US" sz="2000" b="1" dirty="0" smtClean="0">
                <a:solidFill>
                  <a:srgbClr val="1C1C1C"/>
                </a:solidFill>
                <a:latin typeface="+mj-ea"/>
                <a:ea typeface="+mj-ea"/>
              </a:rPr>
              <a:t>开发应具备的能力</a:t>
            </a:r>
            <a:endParaRPr lang="en-US" altLang="zh-CN" sz="2000" b="1" dirty="0">
              <a:solidFill>
                <a:srgbClr val="1C1C1C"/>
              </a:solidFill>
              <a:latin typeface="+mj-ea"/>
              <a:ea typeface="+mj-ea"/>
            </a:endParaRPr>
          </a:p>
        </p:txBody>
      </p:sp>
      <p:sp>
        <p:nvSpPr>
          <p:cNvPr id="31" name="Freeform 25"/>
          <p:cNvSpPr>
            <a:spLocks/>
          </p:cNvSpPr>
          <p:nvPr/>
        </p:nvSpPr>
        <p:spPr bwMode="gray">
          <a:xfrm>
            <a:off x="4192588" y="1604171"/>
            <a:ext cx="679450" cy="1857375"/>
          </a:xfrm>
          <a:custGeom>
            <a:avLst/>
            <a:gdLst/>
            <a:ahLst/>
            <a:cxnLst>
              <a:cxn ang="0">
                <a:pos x="166" y="611"/>
              </a:cxn>
              <a:cxn ang="0">
                <a:pos x="92" y="813"/>
              </a:cxn>
              <a:cxn ang="0">
                <a:pos x="112" y="1008"/>
              </a:cxn>
              <a:cxn ang="0">
                <a:pos x="104" y="1192"/>
              </a:cxn>
              <a:cxn ang="0">
                <a:pos x="124" y="1383"/>
              </a:cxn>
              <a:cxn ang="0">
                <a:pos x="104" y="1555"/>
              </a:cxn>
              <a:cxn ang="0">
                <a:pos x="88" y="1674"/>
              </a:cxn>
              <a:cxn ang="0">
                <a:pos x="10" y="1800"/>
              </a:cxn>
              <a:cxn ang="0">
                <a:pos x="64" y="1982"/>
              </a:cxn>
              <a:cxn ang="0">
                <a:pos x="173" y="2259"/>
              </a:cxn>
              <a:cxn ang="0">
                <a:pos x="301" y="2490"/>
              </a:cxn>
              <a:cxn ang="0">
                <a:pos x="391" y="2676"/>
              </a:cxn>
              <a:cxn ang="0">
                <a:pos x="346" y="2816"/>
              </a:cxn>
              <a:cxn ang="0">
                <a:pos x="260" y="2919"/>
              </a:cxn>
              <a:cxn ang="0">
                <a:pos x="367" y="2961"/>
              </a:cxn>
              <a:cxn ang="0">
                <a:pos x="298" y="3273"/>
              </a:cxn>
              <a:cxn ang="0">
                <a:pos x="361" y="3396"/>
              </a:cxn>
              <a:cxn ang="0">
                <a:pos x="515" y="3140"/>
              </a:cxn>
              <a:cxn ang="0">
                <a:pos x="631" y="2934"/>
              </a:cxn>
              <a:cxn ang="0">
                <a:pos x="667" y="2771"/>
              </a:cxn>
              <a:cxn ang="0">
                <a:pos x="679" y="2640"/>
              </a:cxn>
              <a:cxn ang="0">
                <a:pos x="703" y="2448"/>
              </a:cxn>
              <a:cxn ang="0">
                <a:pos x="733" y="2257"/>
              </a:cxn>
              <a:cxn ang="0">
                <a:pos x="796" y="2021"/>
              </a:cxn>
              <a:cxn ang="0">
                <a:pos x="757" y="1725"/>
              </a:cxn>
              <a:cxn ang="0">
                <a:pos x="740" y="1476"/>
              </a:cxn>
              <a:cxn ang="0">
                <a:pos x="787" y="1280"/>
              </a:cxn>
              <a:cxn ang="0">
                <a:pos x="842" y="1223"/>
              </a:cxn>
              <a:cxn ang="0">
                <a:pos x="1093" y="1083"/>
              </a:cxn>
              <a:cxn ang="0">
                <a:pos x="1241" y="902"/>
              </a:cxn>
              <a:cxn ang="0">
                <a:pos x="1201" y="720"/>
              </a:cxn>
              <a:cxn ang="0">
                <a:pos x="1055" y="569"/>
              </a:cxn>
              <a:cxn ang="0">
                <a:pos x="1081" y="345"/>
              </a:cxn>
              <a:cxn ang="0">
                <a:pos x="999" y="249"/>
              </a:cxn>
              <a:cxn ang="0">
                <a:pos x="927" y="515"/>
              </a:cxn>
              <a:cxn ang="0">
                <a:pos x="866" y="690"/>
              </a:cxn>
              <a:cxn ang="0">
                <a:pos x="832" y="699"/>
              </a:cxn>
              <a:cxn ang="0">
                <a:pos x="656" y="641"/>
              </a:cxn>
              <a:cxn ang="0">
                <a:pos x="533" y="545"/>
              </a:cxn>
              <a:cxn ang="0">
                <a:pos x="595" y="434"/>
              </a:cxn>
              <a:cxn ang="0">
                <a:pos x="592" y="374"/>
              </a:cxn>
              <a:cxn ang="0">
                <a:pos x="613" y="345"/>
              </a:cxn>
              <a:cxn ang="0">
                <a:pos x="599" y="270"/>
              </a:cxn>
              <a:cxn ang="0">
                <a:pos x="617" y="231"/>
              </a:cxn>
              <a:cxn ang="0">
                <a:pos x="575" y="146"/>
              </a:cxn>
              <a:cxn ang="0">
                <a:pos x="550" y="98"/>
              </a:cxn>
              <a:cxn ang="0">
                <a:pos x="416" y="11"/>
              </a:cxn>
              <a:cxn ang="0">
                <a:pos x="256" y="12"/>
              </a:cxn>
              <a:cxn ang="0">
                <a:pos x="134" y="75"/>
              </a:cxn>
              <a:cxn ang="0">
                <a:pos x="112" y="126"/>
              </a:cxn>
              <a:cxn ang="0">
                <a:pos x="85" y="200"/>
              </a:cxn>
              <a:cxn ang="0">
                <a:pos x="58" y="269"/>
              </a:cxn>
              <a:cxn ang="0">
                <a:pos x="85" y="318"/>
              </a:cxn>
            </a:cxnLst>
            <a:rect l="0" t="0" r="r" b="b"/>
            <a:pathLst>
              <a:path w="1243" h="3407">
                <a:moveTo>
                  <a:pt x="109" y="377"/>
                </a:moveTo>
                <a:lnTo>
                  <a:pt x="128" y="466"/>
                </a:lnTo>
                <a:cubicBezTo>
                  <a:pt x="137" y="505"/>
                  <a:pt x="151" y="571"/>
                  <a:pt x="166" y="611"/>
                </a:cubicBezTo>
                <a:cubicBezTo>
                  <a:pt x="181" y="651"/>
                  <a:pt x="222" y="678"/>
                  <a:pt x="217" y="704"/>
                </a:cubicBezTo>
                <a:lnTo>
                  <a:pt x="133" y="770"/>
                </a:lnTo>
                <a:cubicBezTo>
                  <a:pt x="112" y="788"/>
                  <a:pt x="98" y="794"/>
                  <a:pt x="92" y="813"/>
                </a:cubicBezTo>
                <a:cubicBezTo>
                  <a:pt x="85" y="829"/>
                  <a:pt x="95" y="865"/>
                  <a:pt x="95" y="884"/>
                </a:cubicBezTo>
                <a:cubicBezTo>
                  <a:pt x="95" y="903"/>
                  <a:pt x="88" y="905"/>
                  <a:pt x="91" y="926"/>
                </a:cubicBezTo>
                <a:lnTo>
                  <a:pt x="112" y="1008"/>
                </a:lnTo>
                <a:lnTo>
                  <a:pt x="128" y="1079"/>
                </a:lnTo>
                <a:lnTo>
                  <a:pt x="113" y="1112"/>
                </a:lnTo>
                <a:lnTo>
                  <a:pt x="104" y="1192"/>
                </a:lnTo>
                <a:lnTo>
                  <a:pt x="113" y="1274"/>
                </a:lnTo>
                <a:cubicBezTo>
                  <a:pt x="115" y="1297"/>
                  <a:pt x="111" y="1314"/>
                  <a:pt x="113" y="1332"/>
                </a:cubicBezTo>
                <a:cubicBezTo>
                  <a:pt x="115" y="1351"/>
                  <a:pt x="122" y="1366"/>
                  <a:pt x="124" y="1383"/>
                </a:cubicBezTo>
                <a:cubicBezTo>
                  <a:pt x="126" y="1400"/>
                  <a:pt x="125" y="1418"/>
                  <a:pt x="128" y="1434"/>
                </a:cubicBezTo>
                <a:cubicBezTo>
                  <a:pt x="123" y="1450"/>
                  <a:pt x="99" y="1467"/>
                  <a:pt x="95" y="1487"/>
                </a:cubicBezTo>
                <a:cubicBezTo>
                  <a:pt x="91" y="1507"/>
                  <a:pt x="103" y="1535"/>
                  <a:pt x="104" y="1555"/>
                </a:cubicBezTo>
                <a:lnTo>
                  <a:pt x="95" y="1595"/>
                </a:lnTo>
                <a:lnTo>
                  <a:pt x="85" y="1629"/>
                </a:lnTo>
                <a:lnTo>
                  <a:pt x="88" y="1674"/>
                </a:lnTo>
                <a:cubicBezTo>
                  <a:pt x="86" y="1687"/>
                  <a:pt x="74" y="1696"/>
                  <a:pt x="71" y="1707"/>
                </a:cubicBezTo>
                <a:cubicBezTo>
                  <a:pt x="68" y="1718"/>
                  <a:pt x="79" y="1728"/>
                  <a:pt x="68" y="1743"/>
                </a:cubicBezTo>
                <a:cubicBezTo>
                  <a:pt x="58" y="1758"/>
                  <a:pt x="18" y="1782"/>
                  <a:pt x="10" y="1800"/>
                </a:cubicBezTo>
                <a:cubicBezTo>
                  <a:pt x="0" y="1817"/>
                  <a:pt x="11" y="1822"/>
                  <a:pt x="19" y="1854"/>
                </a:cubicBezTo>
                <a:lnTo>
                  <a:pt x="28" y="1916"/>
                </a:lnTo>
                <a:lnTo>
                  <a:pt x="64" y="1982"/>
                </a:lnTo>
                <a:lnTo>
                  <a:pt x="71" y="2037"/>
                </a:lnTo>
                <a:lnTo>
                  <a:pt x="85" y="2090"/>
                </a:lnTo>
                <a:lnTo>
                  <a:pt x="173" y="2259"/>
                </a:lnTo>
                <a:lnTo>
                  <a:pt x="223" y="2352"/>
                </a:lnTo>
                <a:lnTo>
                  <a:pt x="249" y="2402"/>
                </a:lnTo>
                <a:lnTo>
                  <a:pt x="301" y="2490"/>
                </a:lnTo>
                <a:lnTo>
                  <a:pt x="335" y="2559"/>
                </a:lnTo>
                <a:lnTo>
                  <a:pt x="362" y="2615"/>
                </a:lnTo>
                <a:cubicBezTo>
                  <a:pt x="371" y="2634"/>
                  <a:pt x="385" y="2659"/>
                  <a:pt x="391" y="2676"/>
                </a:cubicBezTo>
                <a:cubicBezTo>
                  <a:pt x="397" y="2693"/>
                  <a:pt x="392" y="2702"/>
                  <a:pt x="401" y="2717"/>
                </a:cubicBezTo>
                <a:lnTo>
                  <a:pt x="443" y="2765"/>
                </a:lnTo>
                <a:lnTo>
                  <a:pt x="346" y="2816"/>
                </a:lnTo>
                <a:lnTo>
                  <a:pt x="262" y="2874"/>
                </a:lnTo>
                <a:cubicBezTo>
                  <a:pt x="248" y="2892"/>
                  <a:pt x="263" y="2915"/>
                  <a:pt x="263" y="2922"/>
                </a:cubicBezTo>
                <a:cubicBezTo>
                  <a:pt x="263" y="2929"/>
                  <a:pt x="254" y="2913"/>
                  <a:pt x="260" y="2919"/>
                </a:cubicBezTo>
                <a:cubicBezTo>
                  <a:pt x="266" y="2932"/>
                  <a:pt x="276" y="2956"/>
                  <a:pt x="298" y="2958"/>
                </a:cubicBezTo>
                <a:lnTo>
                  <a:pt x="386" y="2942"/>
                </a:lnTo>
                <a:lnTo>
                  <a:pt x="367" y="2961"/>
                </a:lnTo>
                <a:lnTo>
                  <a:pt x="341" y="3069"/>
                </a:lnTo>
                <a:lnTo>
                  <a:pt x="370" y="3103"/>
                </a:lnTo>
                <a:lnTo>
                  <a:pt x="298" y="3273"/>
                </a:lnTo>
                <a:lnTo>
                  <a:pt x="268" y="3344"/>
                </a:lnTo>
                <a:cubicBezTo>
                  <a:pt x="266" y="3363"/>
                  <a:pt x="269" y="3380"/>
                  <a:pt x="284" y="3389"/>
                </a:cubicBezTo>
                <a:cubicBezTo>
                  <a:pt x="296" y="3397"/>
                  <a:pt x="335" y="3407"/>
                  <a:pt x="361" y="3396"/>
                </a:cubicBezTo>
                <a:lnTo>
                  <a:pt x="443" y="3321"/>
                </a:lnTo>
                <a:lnTo>
                  <a:pt x="491" y="3249"/>
                </a:lnTo>
                <a:lnTo>
                  <a:pt x="515" y="3140"/>
                </a:lnTo>
                <a:lnTo>
                  <a:pt x="564" y="3103"/>
                </a:lnTo>
                <a:lnTo>
                  <a:pt x="588" y="3055"/>
                </a:lnTo>
                <a:lnTo>
                  <a:pt x="631" y="2934"/>
                </a:lnTo>
                <a:lnTo>
                  <a:pt x="647" y="2831"/>
                </a:lnTo>
                <a:lnTo>
                  <a:pt x="668" y="2811"/>
                </a:lnTo>
                <a:cubicBezTo>
                  <a:pt x="671" y="2801"/>
                  <a:pt x="665" y="2789"/>
                  <a:pt x="667" y="2771"/>
                </a:cubicBezTo>
                <a:cubicBezTo>
                  <a:pt x="669" y="2753"/>
                  <a:pt x="679" y="2716"/>
                  <a:pt x="680" y="2702"/>
                </a:cubicBezTo>
                <a:cubicBezTo>
                  <a:pt x="678" y="2685"/>
                  <a:pt x="670" y="2695"/>
                  <a:pt x="670" y="2685"/>
                </a:cubicBezTo>
                <a:lnTo>
                  <a:pt x="679" y="2640"/>
                </a:lnTo>
                <a:lnTo>
                  <a:pt x="676" y="2589"/>
                </a:lnTo>
                <a:lnTo>
                  <a:pt x="685" y="2499"/>
                </a:lnTo>
                <a:lnTo>
                  <a:pt x="703" y="2448"/>
                </a:lnTo>
                <a:lnTo>
                  <a:pt x="712" y="2400"/>
                </a:lnTo>
                <a:lnTo>
                  <a:pt x="718" y="2331"/>
                </a:lnTo>
                <a:lnTo>
                  <a:pt x="733" y="2257"/>
                </a:lnTo>
                <a:lnTo>
                  <a:pt x="760" y="2133"/>
                </a:lnTo>
                <a:cubicBezTo>
                  <a:pt x="771" y="2106"/>
                  <a:pt x="793" y="2115"/>
                  <a:pt x="799" y="2096"/>
                </a:cubicBezTo>
                <a:cubicBezTo>
                  <a:pt x="805" y="2077"/>
                  <a:pt x="802" y="2051"/>
                  <a:pt x="796" y="2021"/>
                </a:cubicBezTo>
                <a:lnTo>
                  <a:pt x="764" y="1916"/>
                </a:lnTo>
                <a:lnTo>
                  <a:pt x="769" y="1788"/>
                </a:lnTo>
                <a:lnTo>
                  <a:pt x="757" y="1725"/>
                </a:lnTo>
                <a:lnTo>
                  <a:pt x="758" y="1676"/>
                </a:lnTo>
                <a:lnTo>
                  <a:pt x="745" y="1625"/>
                </a:lnTo>
                <a:lnTo>
                  <a:pt x="740" y="1476"/>
                </a:lnTo>
                <a:lnTo>
                  <a:pt x="757" y="1418"/>
                </a:lnTo>
                <a:lnTo>
                  <a:pt x="767" y="1338"/>
                </a:lnTo>
                <a:lnTo>
                  <a:pt x="787" y="1280"/>
                </a:lnTo>
                <a:lnTo>
                  <a:pt x="797" y="1223"/>
                </a:lnTo>
                <a:lnTo>
                  <a:pt x="806" y="1218"/>
                </a:lnTo>
                <a:lnTo>
                  <a:pt x="842" y="1223"/>
                </a:lnTo>
                <a:lnTo>
                  <a:pt x="997" y="1176"/>
                </a:lnTo>
                <a:lnTo>
                  <a:pt x="1070" y="1137"/>
                </a:lnTo>
                <a:lnTo>
                  <a:pt x="1093" y="1083"/>
                </a:lnTo>
                <a:cubicBezTo>
                  <a:pt x="1116" y="1063"/>
                  <a:pt x="1187" y="1039"/>
                  <a:pt x="1207" y="1017"/>
                </a:cubicBezTo>
                <a:cubicBezTo>
                  <a:pt x="1226" y="993"/>
                  <a:pt x="1204" y="970"/>
                  <a:pt x="1210" y="951"/>
                </a:cubicBezTo>
                <a:cubicBezTo>
                  <a:pt x="1216" y="932"/>
                  <a:pt x="1238" y="919"/>
                  <a:pt x="1241" y="902"/>
                </a:cubicBezTo>
                <a:cubicBezTo>
                  <a:pt x="1243" y="881"/>
                  <a:pt x="1230" y="867"/>
                  <a:pt x="1229" y="848"/>
                </a:cubicBezTo>
                <a:cubicBezTo>
                  <a:pt x="1228" y="829"/>
                  <a:pt x="1242" y="810"/>
                  <a:pt x="1237" y="789"/>
                </a:cubicBezTo>
                <a:cubicBezTo>
                  <a:pt x="1234" y="763"/>
                  <a:pt x="1208" y="745"/>
                  <a:pt x="1201" y="720"/>
                </a:cubicBezTo>
                <a:cubicBezTo>
                  <a:pt x="1195" y="689"/>
                  <a:pt x="1208" y="660"/>
                  <a:pt x="1195" y="641"/>
                </a:cubicBezTo>
                <a:cubicBezTo>
                  <a:pt x="1179" y="620"/>
                  <a:pt x="1144" y="620"/>
                  <a:pt x="1121" y="608"/>
                </a:cubicBezTo>
                <a:cubicBezTo>
                  <a:pt x="1098" y="596"/>
                  <a:pt x="1069" y="583"/>
                  <a:pt x="1055" y="569"/>
                </a:cubicBezTo>
                <a:cubicBezTo>
                  <a:pt x="1037" y="556"/>
                  <a:pt x="1038" y="541"/>
                  <a:pt x="1037" y="522"/>
                </a:cubicBezTo>
                <a:cubicBezTo>
                  <a:pt x="1036" y="503"/>
                  <a:pt x="1044" y="481"/>
                  <a:pt x="1051" y="452"/>
                </a:cubicBezTo>
                <a:cubicBezTo>
                  <a:pt x="1058" y="423"/>
                  <a:pt x="1076" y="374"/>
                  <a:pt x="1081" y="345"/>
                </a:cubicBezTo>
                <a:cubicBezTo>
                  <a:pt x="1088" y="304"/>
                  <a:pt x="1087" y="297"/>
                  <a:pt x="1082" y="281"/>
                </a:cubicBezTo>
                <a:cubicBezTo>
                  <a:pt x="1077" y="265"/>
                  <a:pt x="1066" y="251"/>
                  <a:pt x="1052" y="246"/>
                </a:cubicBezTo>
                <a:cubicBezTo>
                  <a:pt x="1040" y="242"/>
                  <a:pt x="1016" y="232"/>
                  <a:pt x="999" y="249"/>
                </a:cubicBezTo>
                <a:cubicBezTo>
                  <a:pt x="983" y="265"/>
                  <a:pt x="963" y="309"/>
                  <a:pt x="953" y="344"/>
                </a:cubicBezTo>
                <a:cubicBezTo>
                  <a:pt x="945" y="376"/>
                  <a:pt x="945" y="434"/>
                  <a:pt x="941" y="462"/>
                </a:cubicBezTo>
                <a:lnTo>
                  <a:pt x="927" y="515"/>
                </a:lnTo>
                <a:lnTo>
                  <a:pt x="907" y="545"/>
                </a:lnTo>
                <a:lnTo>
                  <a:pt x="883" y="626"/>
                </a:lnTo>
                <a:lnTo>
                  <a:pt x="866" y="690"/>
                </a:lnTo>
                <a:lnTo>
                  <a:pt x="869" y="780"/>
                </a:lnTo>
                <a:lnTo>
                  <a:pt x="860" y="782"/>
                </a:lnTo>
                <a:lnTo>
                  <a:pt x="832" y="699"/>
                </a:lnTo>
                <a:lnTo>
                  <a:pt x="794" y="659"/>
                </a:lnTo>
                <a:cubicBezTo>
                  <a:pt x="777" y="648"/>
                  <a:pt x="750" y="636"/>
                  <a:pt x="727" y="633"/>
                </a:cubicBezTo>
                <a:cubicBezTo>
                  <a:pt x="706" y="630"/>
                  <a:pt x="677" y="642"/>
                  <a:pt x="656" y="641"/>
                </a:cubicBezTo>
                <a:cubicBezTo>
                  <a:pt x="634" y="640"/>
                  <a:pt x="610" y="632"/>
                  <a:pt x="602" y="627"/>
                </a:cubicBezTo>
                <a:lnTo>
                  <a:pt x="605" y="609"/>
                </a:lnTo>
                <a:lnTo>
                  <a:pt x="533" y="545"/>
                </a:lnTo>
                <a:cubicBezTo>
                  <a:pt x="524" y="530"/>
                  <a:pt x="544" y="530"/>
                  <a:pt x="550" y="521"/>
                </a:cubicBezTo>
                <a:cubicBezTo>
                  <a:pt x="556" y="512"/>
                  <a:pt x="565" y="503"/>
                  <a:pt x="572" y="489"/>
                </a:cubicBezTo>
                <a:cubicBezTo>
                  <a:pt x="582" y="469"/>
                  <a:pt x="591" y="455"/>
                  <a:pt x="595" y="434"/>
                </a:cubicBezTo>
                <a:cubicBezTo>
                  <a:pt x="597" y="419"/>
                  <a:pt x="596" y="402"/>
                  <a:pt x="593" y="399"/>
                </a:cubicBezTo>
                <a:cubicBezTo>
                  <a:pt x="590" y="396"/>
                  <a:pt x="578" y="393"/>
                  <a:pt x="578" y="389"/>
                </a:cubicBezTo>
                <a:cubicBezTo>
                  <a:pt x="578" y="385"/>
                  <a:pt x="588" y="378"/>
                  <a:pt x="592" y="374"/>
                </a:cubicBezTo>
                <a:lnTo>
                  <a:pt x="604" y="365"/>
                </a:lnTo>
                <a:lnTo>
                  <a:pt x="599" y="342"/>
                </a:lnTo>
                <a:lnTo>
                  <a:pt x="613" y="345"/>
                </a:lnTo>
                <a:lnTo>
                  <a:pt x="602" y="306"/>
                </a:lnTo>
                <a:cubicBezTo>
                  <a:pt x="603" y="298"/>
                  <a:pt x="617" y="300"/>
                  <a:pt x="617" y="294"/>
                </a:cubicBezTo>
                <a:cubicBezTo>
                  <a:pt x="618" y="290"/>
                  <a:pt x="600" y="277"/>
                  <a:pt x="599" y="270"/>
                </a:cubicBezTo>
                <a:lnTo>
                  <a:pt x="622" y="261"/>
                </a:lnTo>
                <a:cubicBezTo>
                  <a:pt x="621" y="252"/>
                  <a:pt x="594" y="221"/>
                  <a:pt x="593" y="216"/>
                </a:cubicBezTo>
                <a:cubicBezTo>
                  <a:pt x="594" y="211"/>
                  <a:pt x="623" y="249"/>
                  <a:pt x="617" y="231"/>
                </a:cubicBezTo>
                <a:cubicBezTo>
                  <a:pt x="611" y="213"/>
                  <a:pt x="599" y="197"/>
                  <a:pt x="595" y="189"/>
                </a:cubicBezTo>
                <a:cubicBezTo>
                  <a:pt x="591" y="182"/>
                  <a:pt x="575" y="164"/>
                  <a:pt x="604" y="177"/>
                </a:cubicBezTo>
                <a:cubicBezTo>
                  <a:pt x="633" y="190"/>
                  <a:pt x="581" y="155"/>
                  <a:pt x="575" y="146"/>
                </a:cubicBezTo>
                <a:cubicBezTo>
                  <a:pt x="569" y="137"/>
                  <a:pt x="565" y="127"/>
                  <a:pt x="566" y="122"/>
                </a:cubicBezTo>
                <a:cubicBezTo>
                  <a:pt x="567" y="117"/>
                  <a:pt x="584" y="121"/>
                  <a:pt x="581" y="117"/>
                </a:cubicBezTo>
                <a:cubicBezTo>
                  <a:pt x="578" y="113"/>
                  <a:pt x="560" y="107"/>
                  <a:pt x="550" y="98"/>
                </a:cubicBezTo>
                <a:cubicBezTo>
                  <a:pt x="540" y="89"/>
                  <a:pt x="537" y="74"/>
                  <a:pt x="523" y="63"/>
                </a:cubicBezTo>
                <a:cubicBezTo>
                  <a:pt x="507" y="48"/>
                  <a:pt x="485" y="40"/>
                  <a:pt x="467" y="31"/>
                </a:cubicBezTo>
                <a:cubicBezTo>
                  <a:pt x="449" y="22"/>
                  <a:pt x="434" y="16"/>
                  <a:pt x="416" y="11"/>
                </a:cubicBezTo>
                <a:cubicBezTo>
                  <a:pt x="398" y="6"/>
                  <a:pt x="378" y="0"/>
                  <a:pt x="359" y="2"/>
                </a:cubicBezTo>
                <a:cubicBezTo>
                  <a:pt x="339" y="5"/>
                  <a:pt x="321" y="19"/>
                  <a:pt x="304" y="21"/>
                </a:cubicBezTo>
                <a:cubicBezTo>
                  <a:pt x="287" y="23"/>
                  <a:pt x="275" y="8"/>
                  <a:pt x="256" y="12"/>
                </a:cubicBezTo>
                <a:cubicBezTo>
                  <a:pt x="239" y="15"/>
                  <a:pt x="208" y="31"/>
                  <a:pt x="190" y="44"/>
                </a:cubicBezTo>
                <a:lnTo>
                  <a:pt x="136" y="87"/>
                </a:lnTo>
                <a:cubicBezTo>
                  <a:pt x="127" y="92"/>
                  <a:pt x="137" y="72"/>
                  <a:pt x="134" y="75"/>
                </a:cubicBezTo>
                <a:cubicBezTo>
                  <a:pt x="132" y="77"/>
                  <a:pt x="125" y="96"/>
                  <a:pt x="121" y="104"/>
                </a:cubicBezTo>
                <a:cubicBezTo>
                  <a:pt x="118" y="105"/>
                  <a:pt x="117" y="80"/>
                  <a:pt x="115" y="84"/>
                </a:cubicBezTo>
                <a:cubicBezTo>
                  <a:pt x="113" y="88"/>
                  <a:pt x="115" y="111"/>
                  <a:pt x="112" y="126"/>
                </a:cubicBezTo>
                <a:cubicBezTo>
                  <a:pt x="109" y="141"/>
                  <a:pt x="100" y="170"/>
                  <a:pt x="94" y="174"/>
                </a:cubicBezTo>
                <a:cubicBezTo>
                  <a:pt x="90" y="187"/>
                  <a:pt x="72" y="133"/>
                  <a:pt x="77" y="152"/>
                </a:cubicBezTo>
                <a:cubicBezTo>
                  <a:pt x="82" y="171"/>
                  <a:pt x="86" y="196"/>
                  <a:pt x="85" y="200"/>
                </a:cubicBezTo>
                <a:cubicBezTo>
                  <a:pt x="84" y="204"/>
                  <a:pt x="73" y="170"/>
                  <a:pt x="70" y="176"/>
                </a:cubicBezTo>
                <a:cubicBezTo>
                  <a:pt x="87" y="212"/>
                  <a:pt x="67" y="215"/>
                  <a:pt x="68" y="237"/>
                </a:cubicBezTo>
                <a:cubicBezTo>
                  <a:pt x="66" y="252"/>
                  <a:pt x="77" y="263"/>
                  <a:pt x="58" y="269"/>
                </a:cubicBezTo>
                <a:cubicBezTo>
                  <a:pt x="39" y="275"/>
                  <a:pt x="77" y="275"/>
                  <a:pt x="77" y="279"/>
                </a:cubicBezTo>
                <a:cubicBezTo>
                  <a:pt x="77" y="283"/>
                  <a:pt x="74" y="297"/>
                  <a:pt x="58" y="294"/>
                </a:cubicBezTo>
                <a:cubicBezTo>
                  <a:pt x="42" y="291"/>
                  <a:pt x="80" y="310"/>
                  <a:pt x="85" y="318"/>
                </a:cubicBezTo>
                <a:cubicBezTo>
                  <a:pt x="90" y="326"/>
                  <a:pt x="85" y="334"/>
                  <a:pt x="89" y="344"/>
                </a:cubicBezTo>
                <a:lnTo>
                  <a:pt x="109" y="377"/>
                </a:ln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0"/>
                  <a:invGamma/>
                </a:schemeClr>
              </a:gs>
            </a:gsLst>
            <a:lin ang="5400000" scaled="1"/>
          </a:gra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33" name="Rectangle 9"/>
          <p:cNvSpPr>
            <a:spLocks noChangeArrowheads="1"/>
          </p:cNvSpPr>
          <p:nvPr/>
        </p:nvSpPr>
        <p:spPr bwMode="gray">
          <a:xfrm>
            <a:off x="6084168" y="1511550"/>
            <a:ext cx="2448272" cy="1984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</a:rPr>
              <a:t>、对基本商业模式的了解</a:t>
            </a:r>
            <a:br>
              <a:rPr lang="zh-CN" altLang="en-US" sz="1600" dirty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en-US" altLang="zh-CN" sz="160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</a:rPr>
              <a:t>、对流行产品和产品流行趋势的了解</a:t>
            </a:r>
            <a:br>
              <a:rPr lang="zh-CN" altLang="en-US" sz="1600" dirty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en-US" altLang="zh-CN" sz="160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</a:rPr>
              <a:t>、对</a:t>
            </a:r>
            <a:r>
              <a:rPr lang="en-US" altLang="zh-CN" sz="1600" dirty="0">
                <a:solidFill>
                  <a:schemeClr val="bg1"/>
                </a:solidFill>
                <a:latin typeface="+mj-ea"/>
                <a:ea typeface="+mj-ea"/>
              </a:rPr>
              <a:t>app store</a:t>
            </a:r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</a:rPr>
              <a:t>营销基础知识的了解</a:t>
            </a:r>
            <a:endParaRPr lang="en-US" altLang="zh-CN" sz="1600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1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r>
              <a:rPr lang="zh-CN" altLang="en-US" sz="1600" dirty="0" smtClean="0">
                <a:solidFill>
                  <a:schemeClr val="bg1"/>
                </a:solidFill>
                <a:latin typeface="+mj-ea"/>
                <a:ea typeface="+mj-ea"/>
              </a:rPr>
              <a:t>、行业业务知识</a:t>
            </a:r>
            <a:endParaRPr lang="en-US" altLang="zh-CN" sz="16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5" name="Rectangle 9"/>
          <p:cNvSpPr>
            <a:spLocks noChangeArrowheads="1"/>
          </p:cNvSpPr>
          <p:nvPr/>
        </p:nvSpPr>
        <p:spPr bwMode="gray">
          <a:xfrm>
            <a:off x="3314195" y="4406186"/>
            <a:ext cx="2341541" cy="1442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+mn-ea"/>
                <a:ea typeface="+mn-ea"/>
              </a:rPr>
              <a:t>1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  <a:ea typeface="+mn-ea"/>
              </a:rPr>
              <a:t>、有效沟通；</a:t>
            </a:r>
            <a:endParaRPr lang="en-US" altLang="zh-CN" sz="1600" dirty="0">
              <a:solidFill>
                <a:schemeClr val="bg1"/>
              </a:solidFill>
              <a:latin typeface="+mn-ea"/>
              <a:ea typeface="+mn-ea"/>
            </a:endParaRPr>
          </a:p>
          <a:p>
            <a:pPr>
              <a:lnSpc>
                <a:spcPct val="11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+mn-ea"/>
                <a:ea typeface="+mn-ea"/>
              </a:rPr>
              <a:t>2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  <a:ea typeface="+mn-ea"/>
              </a:rPr>
              <a:t>、团队影响能力；</a:t>
            </a:r>
            <a:endParaRPr lang="en-US" altLang="zh-CN" sz="1600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>
              <a:lnSpc>
                <a:spcPct val="11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+mn-ea"/>
                <a:ea typeface="+mn-ea"/>
              </a:rPr>
              <a:t>3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  <a:ea typeface="+mn-ea"/>
              </a:rPr>
              <a:t>、学习与创新能力；</a:t>
            </a:r>
            <a:endParaRPr lang="en-US" altLang="zh-CN" sz="1600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>
              <a:lnSpc>
                <a:spcPct val="11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+mn-ea"/>
                <a:ea typeface="+mn-ea"/>
              </a:rPr>
              <a:t>4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  <a:ea typeface="+mn-ea"/>
              </a:rPr>
              <a:t>、合作与协调能力；</a:t>
            </a:r>
            <a:endParaRPr lang="en-US" altLang="zh-CN" sz="1600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>
              <a:lnSpc>
                <a:spcPct val="11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+mn-ea"/>
                <a:ea typeface="+mn-ea"/>
              </a:rPr>
              <a:t>5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  <a:ea typeface="+mn-ea"/>
              </a:rPr>
              <a:t>、组织能力、决策能力</a:t>
            </a:r>
            <a:endParaRPr lang="en-US" altLang="zh-CN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94665" y="1046117"/>
            <a:ext cx="1192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n w="11430"/>
                <a:solidFill>
                  <a:srgbClr val="FF8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ea"/>
                <a:ea typeface="+mn-ea"/>
              </a:rPr>
              <a:t>实战化的专业技能</a:t>
            </a:r>
            <a:endParaRPr lang="en-US" altLang="zh-CN" dirty="0">
              <a:ln w="11430"/>
              <a:solidFill>
                <a:srgbClr val="FF8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391209" y="980728"/>
            <a:ext cx="1275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ea"/>
                <a:ea typeface="+mj-ea"/>
              </a:rPr>
              <a:t>体系化的知识结构</a:t>
            </a:r>
            <a:endParaRPr lang="en-US" altLang="zh-CN" b="1" dirty="0">
              <a:ln w="11430"/>
              <a:solidFill>
                <a:srgbClr val="FFFF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746243" y="3758114"/>
            <a:ext cx="1387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n w="11430"/>
                <a:solidFill>
                  <a:srgbClr val="1AC057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ea"/>
                <a:ea typeface="+mj-ea"/>
              </a:rPr>
              <a:t>全面化的</a:t>
            </a:r>
            <a:endParaRPr lang="en-US" altLang="zh-CN" b="1" dirty="0">
              <a:ln w="11430"/>
              <a:solidFill>
                <a:srgbClr val="1AC057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j-ea"/>
              <a:ea typeface="+mj-ea"/>
            </a:endParaRPr>
          </a:p>
          <a:p>
            <a:pPr algn="ctr"/>
            <a:r>
              <a:rPr lang="zh-CN" altLang="en-US" b="1" dirty="0">
                <a:ln w="11430"/>
                <a:solidFill>
                  <a:srgbClr val="1AC057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ea"/>
                <a:ea typeface="+mj-ea"/>
              </a:rPr>
              <a:t>职业素质</a:t>
            </a:r>
            <a:endParaRPr lang="en-US" altLang="zh-CN" b="1" dirty="0">
              <a:ln w="11430"/>
              <a:solidFill>
                <a:srgbClr val="1AC057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57245975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iOS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开发职业发展通道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/>
            </a:r>
            <a:b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endParaRPr kumimoji="1" lang="zh-CN" altLang="en-US" dirty="0"/>
          </a:p>
        </p:txBody>
      </p:sp>
      <p:sp>
        <p:nvSpPr>
          <p:cNvPr id="25" name="Title 13"/>
          <p:cNvSpPr txBox="1">
            <a:spLocks/>
          </p:cNvSpPr>
          <p:nvPr/>
        </p:nvSpPr>
        <p:spPr bwMode="auto">
          <a:xfrm>
            <a:off x="3190878" y="188644"/>
            <a:ext cx="5868144" cy="764363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endParaRPr lang="en-US" sz="3600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Rectangle 3"/>
          <p:cNvSpPr>
            <a:spLocks noChangeArrowheads="1"/>
          </p:cNvSpPr>
          <p:nvPr/>
        </p:nvSpPr>
        <p:spPr bwMode="auto">
          <a:xfrm>
            <a:off x="4985323" y="3735264"/>
            <a:ext cx="4073699" cy="1414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1600" b="1" dirty="0">
                <a:solidFill>
                  <a:srgbClr val="D7181F"/>
                </a:solidFill>
                <a:latin typeface="+mj-ea"/>
                <a:ea typeface="+mj-ea"/>
                <a:cs typeface="Arial" charset="0"/>
              </a:rPr>
              <a:t>2. i</a:t>
            </a:r>
            <a:r>
              <a:rPr lang="en-US" altLang="zh-CN" sz="1600" b="1" dirty="0" smtClean="0">
                <a:solidFill>
                  <a:srgbClr val="D7181F"/>
                </a:solidFill>
                <a:latin typeface="+mj-ea"/>
                <a:ea typeface="+mj-ea"/>
                <a:cs typeface="Arial" charset="0"/>
              </a:rPr>
              <a:t>OS</a:t>
            </a:r>
            <a:r>
              <a:rPr lang="zh-CN" altLang="en-US" sz="1600" b="1" dirty="0" smtClean="0">
                <a:solidFill>
                  <a:srgbClr val="D7181F"/>
                </a:solidFill>
                <a:latin typeface="+mj-ea"/>
                <a:ea typeface="+mj-ea"/>
                <a:cs typeface="Arial" charset="0"/>
              </a:rPr>
              <a:t>开发岗位发展</a:t>
            </a:r>
            <a:endParaRPr lang="en-US" altLang="zh-CN" sz="1600" b="1" dirty="0" smtClean="0">
              <a:solidFill>
                <a:srgbClr val="D7181F"/>
              </a:solidFill>
              <a:latin typeface="+mj-ea"/>
              <a:ea typeface="+mj-ea"/>
              <a:cs typeface="Arial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1400" dirty="0" smtClean="0">
                <a:latin typeface="+mj-ea"/>
                <a:ea typeface="+mj-ea"/>
              </a:rPr>
              <a:t>iOS</a:t>
            </a:r>
            <a:r>
              <a:rPr lang="zh-CN" altLang="en-US" sz="1400" dirty="0" smtClean="0">
                <a:latin typeface="+mj-ea"/>
                <a:ea typeface="+mj-ea"/>
              </a:rPr>
              <a:t>开发可分为个人开发者与企业开发者，个人开发者主要以开发应用上线至</a:t>
            </a:r>
            <a:r>
              <a:rPr lang="en-US" altLang="zh-CN" sz="1400" dirty="0" smtClean="0">
                <a:latin typeface="+mj-ea"/>
                <a:ea typeface="+mj-ea"/>
              </a:rPr>
              <a:t>App Store</a:t>
            </a:r>
            <a:r>
              <a:rPr lang="zh-CN" altLang="en-US" sz="1400" dirty="0" smtClean="0">
                <a:latin typeface="+mj-ea"/>
                <a:ea typeface="+mj-ea"/>
              </a:rPr>
              <a:t>后分所占收入比例的百分之</a:t>
            </a:r>
            <a:r>
              <a:rPr lang="en-US" altLang="zh-CN" sz="1400" dirty="0" smtClean="0">
                <a:latin typeface="+mj-ea"/>
                <a:ea typeface="+mj-ea"/>
              </a:rPr>
              <a:t>70%</a:t>
            </a:r>
            <a:r>
              <a:rPr lang="zh-CN" altLang="en-US" sz="1400" dirty="0" smtClean="0">
                <a:latin typeface="+mj-ea"/>
                <a:ea typeface="+mj-ea"/>
              </a:rPr>
              <a:t>；企业开发者可往管理方向以及架构师方向发展。</a:t>
            </a:r>
            <a:endParaRPr lang="en-US" altLang="zh-CN" sz="1400" dirty="0">
              <a:latin typeface="+mj-ea"/>
              <a:ea typeface="+mj-ea"/>
            </a:endParaRPr>
          </a:p>
        </p:txBody>
      </p:sp>
      <p:sp>
        <p:nvSpPr>
          <p:cNvPr id="30" name="Rectangle 4"/>
          <p:cNvSpPr>
            <a:spLocks noChangeArrowheads="1"/>
          </p:cNvSpPr>
          <p:nvPr/>
        </p:nvSpPr>
        <p:spPr bwMode="auto">
          <a:xfrm>
            <a:off x="5004048" y="2007072"/>
            <a:ext cx="3960440" cy="1414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1600" b="1" dirty="0">
                <a:solidFill>
                  <a:srgbClr val="D7181F"/>
                </a:solidFill>
                <a:latin typeface="+mj-ea"/>
                <a:ea typeface="+mj-ea"/>
                <a:cs typeface="Arial" charset="0"/>
              </a:rPr>
              <a:t>1. i</a:t>
            </a:r>
            <a:r>
              <a:rPr lang="en-US" altLang="zh-CN" sz="1600" b="1" dirty="0" smtClean="0">
                <a:solidFill>
                  <a:srgbClr val="D7181F"/>
                </a:solidFill>
                <a:latin typeface="+mj-ea"/>
                <a:ea typeface="+mj-ea"/>
                <a:cs typeface="Arial" charset="0"/>
              </a:rPr>
              <a:t>OS</a:t>
            </a:r>
            <a:r>
              <a:rPr lang="zh-CN" altLang="en-US" sz="1600" b="1" dirty="0" smtClean="0">
                <a:solidFill>
                  <a:srgbClr val="D7181F"/>
                </a:solidFill>
                <a:latin typeface="+mj-ea"/>
                <a:ea typeface="+mj-ea"/>
                <a:cs typeface="Arial" charset="0"/>
              </a:rPr>
              <a:t>开发者薪资范围</a:t>
            </a:r>
            <a:endParaRPr lang="en-US" altLang="zh-CN" sz="1600" b="1" dirty="0" smtClean="0">
              <a:solidFill>
                <a:srgbClr val="D7181F"/>
              </a:solidFill>
              <a:latin typeface="+mj-ea"/>
              <a:ea typeface="+mj-ea"/>
              <a:cs typeface="Arial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调研</a:t>
            </a:r>
            <a:r>
              <a:rPr lang="zh-CN" altLang="en-US" sz="1400" dirty="0">
                <a:latin typeface="+mj-ea"/>
                <a:ea typeface="+mj-ea"/>
              </a:rPr>
              <a:t>显示，工作经验</a:t>
            </a:r>
            <a:r>
              <a:rPr lang="en-US" altLang="zh-CN" sz="1400" dirty="0">
                <a:latin typeface="+mj-ea"/>
                <a:ea typeface="+mj-ea"/>
              </a:rPr>
              <a:t>1</a:t>
            </a:r>
            <a:r>
              <a:rPr lang="zh-CN" altLang="en-US" sz="1400" dirty="0">
                <a:latin typeface="+mj-ea"/>
                <a:ea typeface="+mj-ea"/>
              </a:rPr>
              <a:t>年以下的开发者月薪多</a:t>
            </a:r>
            <a:r>
              <a:rPr lang="zh-CN" altLang="en-US" sz="1400" dirty="0" smtClean="0">
                <a:latin typeface="+mj-ea"/>
                <a:ea typeface="+mj-ea"/>
              </a:rPr>
              <a:t>在</a:t>
            </a:r>
            <a:r>
              <a:rPr lang="en-US" altLang="zh-CN" sz="1400" dirty="0" smtClean="0">
                <a:latin typeface="+mj-ea"/>
                <a:ea typeface="+mj-ea"/>
              </a:rPr>
              <a:t>6K-8K</a:t>
            </a:r>
            <a:r>
              <a:rPr lang="zh-CN" altLang="en-US" sz="1400" dirty="0">
                <a:latin typeface="+mj-ea"/>
                <a:ea typeface="+mj-ea"/>
              </a:rPr>
              <a:t>；</a:t>
            </a:r>
            <a:r>
              <a:rPr lang="en-US" altLang="zh-CN" sz="1400" dirty="0">
                <a:latin typeface="+mj-ea"/>
                <a:ea typeface="+mj-ea"/>
              </a:rPr>
              <a:t>1-3</a:t>
            </a:r>
            <a:r>
              <a:rPr lang="zh-CN" altLang="en-US" sz="1400" dirty="0">
                <a:latin typeface="+mj-ea"/>
                <a:ea typeface="+mj-ea"/>
              </a:rPr>
              <a:t>年开发者月薪多集中</a:t>
            </a:r>
            <a:r>
              <a:rPr lang="zh-CN" altLang="en-US" sz="1400" dirty="0" smtClean="0">
                <a:latin typeface="+mj-ea"/>
                <a:ea typeface="+mj-ea"/>
              </a:rPr>
              <a:t>在</a:t>
            </a:r>
            <a:r>
              <a:rPr lang="en-US" altLang="zh-CN" sz="1400" dirty="0" smtClean="0">
                <a:latin typeface="+mj-ea"/>
                <a:ea typeface="+mj-ea"/>
              </a:rPr>
              <a:t>8-12K</a:t>
            </a:r>
            <a:r>
              <a:rPr lang="zh-CN" altLang="en-US" sz="1400" dirty="0">
                <a:latin typeface="+mj-ea"/>
                <a:ea typeface="+mj-ea"/>
              </a:rPr>
              <a:t>；</a:t>
            </a:r>
            <a:r>
              <a:rPr lang="en-US" altLang="zh-CN" sz="1400" dirty="0">
                <a:latin typeface="+mj-ea"/>
                <a:ea typeface="+mj-ea"/>
              </a:rPr>
              <a:t>3-5</a:t>
            </a:r>
            <a:r>
              <a:rPr lang="zh-CN" altLang="en-US" sz="1400" dirty="0">
                <a:latin typeface="+mj-ea"/>
                <a:ea typeface="+mj-ea"/>
              </a:rPr>
              <a:t>年开发者月薪以</a:t>
            </a:r>
            <a:r>
              <a:rPr lang="en-US" altLang="zh-CN" sz="1400" dirty="0" smtClean="0">
                <a:latin typeface="+mj-ea"/>
                <a:ea typeface="+mj-ea"/>
              </a:rPr>
              <a:t>13-15K</a:t>
            </a:r>
            <a:r>
              <a:rPr lang="zh-CN" altLang="en-US" sz="1400" dirty="0">
                <a:latin typeface="+mj-ea"/>
                <a:ea typeface="+mj-ea"/>
              </a:rPr>
              <a:t>居多</a:t>
            </a:r>
            <a:r>
              <a:rPr lang="zh-CN" altLang="en-US" sz="1400" dirty="0" smtClean="0">
                <a:latin typeface="+mj-ea"/>
                <a:ea typeface="+mj-ea"/>
              </a:rPr>
              <a:t>，少数</a:t>
            </a:r>
            <a:r>
              <a:rPr lang="zh-CN" altLang="en-US" sz="1400" dirty="0">
                <a:latin typeface="+mj-ea"/>
                <a:ea typeface="+mj-ea"/>
              </a:rPr>
              <a:t>月薪达到了 </a:t>
            </a:r>
            <a:r>
              <a:rPr lang="en-US" altLang="zh-CN" sz="1400" dirty="0">
                <a:latin typeface="+mj-ea"/>
                <a:ea typeface="+mj-ea"/>
              </a:rPr>
              <a:t>25K</a:t>
            </a:r>
            <a:r>
              <a:rPr lang="zh-CN" altLang="en-US" sz="1400" dirty="0">
                <a:latin typeface="+mj-ea"/>
                <a:ea typeface="+mj-ea"/>
              </a:rPr>
              <a:t>；</a:t>
            </a:r>
            <a:r>
              <a:rPr lang="en-US" altLang="zh-CN" sz="1400" dirty="0">
                <a:latin typeface="+mj-ea"/>
                <a:ea typeface="+mj-ea"/>
              </a:rPr>
              <a:t>5</a:t>
            </a:r>
            <a:r>
              <a:rPr lang="zh-CN" altLang="en-US" sz="1400" dirty="0">
                <a:latin typeface="+mj-ea"/>
                <a:ea typeface="+mj-ea"/>
              </a:rPr>
              <a:t>年开发者月薪多在</a:t>
            </a:r>
            <a:r>
              <a:rPr lang="en-US" altLang="zh-CN" sz="1400" dirty="0" smtClean="0">
                <a:latin typeface="+mj-ea"/>
                <a:ea typeface="+mj-ea"/>
              </a:rPr>
              <a:t>16-25K</a:t>
            </a:r>
            <a:r>
              <a:rPr lang="zh-CN" altLang="en-US" sz="1400" dirty="0" smtClean="0">
                <a:latin typeface="+mj-ea"/>
                <a:ea typeface="+mj-ea"/>
              </a:rPr>
              <a:t>。</a:t>
            </a:r>
            <a:endParaRPr lang="en-US" altLang="zh-CN" sz="1400" b="1" dirty="0">
              <a:latin typeface="+mj-ea"/>
              <a:ea typeface="+mj-ea"/>
              <a:cs typeface="Arial" charset="0"/>
            </a:endParaRPr>
          </a:p>
        </p:txBody>
      </p:sp>
      <p:sp>
        <p:nvSpPr>
          <p:cNvPr id="31" name="Line 5"/>
          <p:cNvSpPr>
            <a:spLocks noChangeShapeType="1"/>
          </p:cNvSpPr>
          <p:nvPr/>
        </p:nvSpPr>
        <p:spPr bwMode="black">
          <a:xfrm>
            <a:off x="5004048" y="3486154"/>
            <a:ext cx="3960440" cy="23813"/>
          </a:xfrm>
          <a:prstGeom prst="line">
            <a:avLst/>
          </a:prstGeom>
          <a:noFill/>
          <a:ln w="9525">
            <a:solidFill>
              <a:schemeClr val="tx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+mj-ea"/>
              <a:ea typeface="+mj-ea"/>
            </a:endParaRPr>
          </a:p>
        </p:txBody>
      </p:sp>
      <p:sp>
        <p:nvSpPr>
          <p:cNvPr id="32" name="AutoShape 6"/>
          <p:cNvSpPr>
            <a:spLocks noChangeArrowheads="1"/>
          </p:cNvSpPr>
          <p:nvPr/>
        </p:nvSpPr>
        <p:spPr bwMode="gray">
          <a:xfrm rot="16200000" flipV="1">
            <a:off x="2674086" y="3768256"/>
            <a:ext cx="2125663" cy="727075"/>
          </a:xfrm>
          <a:prstGeom prst="cube">
            <a:avLst>
              <a:gd name="adj" fmla="val 23792"/>
            </a:avLst>
          </a:prstGeom>
          <a:gradFill flip="none" rotWithShape="1">
            <a:gsLst>
              <a:gs pos="0">
                <a:srgbClr val="9AF911"/>
              </a:gs>
              <a:gs pos="56000">
                <a:srgbClr val="ABB912"/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</p:spPr>
        <p:txBody>
          <a:bodyPr rot="10800000" vert="eaVert" wrap="none" anchor="ctr"/>
          <a:lstStyle/>
          <a:p>
            <a:pPr>
              <a:defRPr/>
            </a:pPr>
            <a:endParaRPr lang="zh-CN" altLang="en-US" dirty="0">
              <a:latin typeface="+mj-ea"/>
              <a:ea typeface="+mj-ea"/>
              <a:cs typeface="Arial" charset="0"/>
            </a:endParaRPr>
          </a:p>
        </p:txBody>
      </p:sp>
      <p:sp>
        <p:nvSpPr>
          <p:cNvPr id="33" name="AutoShape 7"/>
          <p:cNvSpPr>
            <a:spLocks noChangeArrowheads="1"/>
          </p:cNvSpPr>
          <p:nvPr/>
        </p:nvSpPr>
        <p:spPr bwMode="gray">
          <a:xfrm rot="16200000" flipV="1">
            <a:off x="3174208" y="2288382"/>
            <a:ext cx="1109663" cy="717550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rgbClr val="3366FF"/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rot="10800000" vert="eaVert" wrap="none" anchor="ctr"/>
          <a:lstStyle/>
          <a:p>
            <a:pPr>
              <a:defRPr/>
            </a:pPr>
            <a:endParaRPr lang="zh-CN" altLang="en-US" dirty="0">
              <a:latin typeface="+mj-ea"/>
              <a:ea typeface="+mj-ea"/>
              <a:cs typeface="Arial" charset="0"/>
            </a:endParaRPr>
          </a:p>
        </p:txBody>
      </p:sp>
      <p:sp>
        <p:nvSpPr>
          <p:cNvPr id="34" name="AutoShape 8"/>
          <p:cNvSpPr>
            <a:spLocks noChangeArrowheads="1"/>
          </p:cNvSpPr>
          <p:nvPr/>
        </p:nvSpPr>
        <p:spPr bwMode="gray">
          <a:xfrm rot="16200000" flipV="1">
            <a:off x="2012160" y="4007650"/>
            <a:ext cx="1631951" cy="725487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rgbClr val="9AF911"/>
              </a:gs>
              <a:gs pos="57000">
                <a:srgbClr val="ABB912">
                  <a:alpha val="7000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rot="10800000" vert="eaVert" wrap="none" anchor="ctr"/>
          <a:lstStyle/>
          <a:p>
            <a:pPr>
              <a:defRPr/>
            </a:pPr>
            <a:endParaRPr lang="zh-CN" altLang="en-US" dirty="0">
              <a:latin typeface="+mj-ea"/>
              <a:ea typeface="+mj-ea"/>
              <a:cs typeface="Arial" charset="0"/>
            </a:endParaRPr>
          </a:p>
        </p:txBody>
      </p:sp>
      <p:sp>
        <p:nvSpPr>
          <p:cNvPr id="35" name="AutoShape 9"/>
          <p:cNvSpPr>
            <a:spLocks noChangeArrowheads="1"/>
          </p:cNvSpPr>
          <p:nvPr/>
        </p:nvSpPr>
        <p:spPr bwMode="gray">
          <a:xfrm rot="16200000" flipV="1">
            <a:off x="2278066" y="2782888"/>
            <a:ext cx="1109663" cy="715962"/>
          </a:xfrm>
          <a:prstGeom prst="cube">
            <a:avLst>
              <a:gd name="adj" fmla="val 23792"/>
            </a:avLst>
          </a:prstGeom>
          <a:gradFill flip="none" rotWithShape="1">
            <a:gsLst>
              <a:gs pos="0">
                <a:srgbClr val="3366FF"/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</p:spPr>
        <p:txBody>
          <a:bodyPr rot="10800000" vert="eaVert" wrap="none" anchor="ctr"/>
          <a:lstStyle/>
          <a:p>
            <a:pPr>
              <a:defRPr/>
            </a:pPr>
            <a:endParaRPr lang="zh-CN" altLang="en-US" dirty="0">
              <a:latin typeface="+mj-ea"/>
              <a:ea typeface="+mj-ea"/>
              <a:cs typeface="Arial" charset="0"/>
            </a:endParaRPr>
          </a:p>
        </p:txBody>
      </p:sp>
      <p:sp>
        <p:nvSpPr>
          <p:cNvPr id="36" name="AutoShape 10"/>
          <p:cNvSpPr>
            <a:spLocks noChangeArrowheads="1"/>
          </p:cNvSpPr>
          <p:nvPr/>
        </p:nvSpPr>
        <p:spPr bwMode="gray">
          <a:xfrm rot="16200000" flipV="1">
            <a:off x="1334299" y="4267996"/>
            <a:ext cx="1160463" cy="727075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rgbClr val="9AF911"/>
              </a:gs>
              <a:gs pos="46000">
                <a:srgbClr val="ABB912">
                  <a:alpha val="7000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rot="10800000" vert="eaVert" wrap="none" anchor="ctr"/>
          <a:lstStyle/>
          <a:p>
            <a:pPr>
              <a:defRPr/>
            </a:pPr>
            <a:endParaRPr lang="zh-CN" altLang="en-US" dirty="0">
              <a:latin typeface="+mj-ea"/>
              <a:ea typeface="+mj-ea"/>
              <a:cs typeface="Arial" charset="0"/>
            </a:endParaRPr>
          </a:p>
        </p:txBody>
      </p:sp>
      <p:sp>
        <p:nvSpPr>
          <p:cNvPr id="37" name="AutoShape 11"/>
          <p:cNvSpPr>
            <a:spLocks noChangeArrowheads="1"/>
          </p:cNvSpPr>
          <p:nvPr/>
        </p:nvSpPr>
        <p:spPr bwMode="gray">
          <a:xfrm rot="16200000" flipV="1">
            <a:off x="1362873" y="3278985"/>
            <a:ext cx="1109663" cy="717550"/>
          </a:xfrm>
          <a:prstGeom prst="cube">
            <a:avLst>
              <a:gd name="adj" fmla="val 23792"/>
            </a:avLst>
          </a:prstGeom>
          <a:gradFill flip="none" rotWithShape="1">
            <a:gsLst>
              <a:gs pos="0">
                <a:srgbClr val="3366FF"/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</p:spPr>
        <p:txBody>
          <a:bodyPr rot="10800000" vert="eaVert" wrap="none" anchor="ctr"/>
          <a:lstStyle/>
          <a:p>
            <a:pPr>
              <a:defRPr/>
            </a:pPr>
            <a:endParaRPr lang="zh-CN" altLang="en-US">
              <a:latin typeface="+mj-ea"/>
              <a:ea typeface="+mj-ea"/>
              <a:cs typeface="Arial" charset="0"/>
            </a:endParaRPr>
          </a:p>
        </p:txBody>
      </p:sp>
      <p:sp>
        <p:nvSpPr>
          <p:cNvPr id="38" name="AutoShape 12"/>
          <p:cNvSpPr>
            <a:spLocks noChangeArrowheads="1"/>
          </p:cNvSpPr>
          <p:nvPr/>
        </p:nvSpPr>
        <p:spPr bwMode="gray">
          <a:xfrm rot="16200000" flipV="1">
            <a:off x="635004" y="4481518"/>
            <a:ext cx="735013" cy="725487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rgbClr val="9AF911"/>
              </a:gs>
              <a:gs pos="57000">
                <a:srgbClr val="ABB912">
                  <a:alpha val="7000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rot="10800000" vert="eaVert" wrap="none" anchor="ctr"/>
          <a:lstStyle/>
          <a:p>
            <a:pPr>
              <a:defRPr/>
            </a:pPr>
            <a:endParaRPr lang="zh-CN" altLang="en-US" dirty="0">
              <a:latin typeface="+mj-ea"/>
              <a:ea typeface="+mj-ea"/>
              <a:cs typeface="Arial" charset="0"/>
            </a:endParaRPr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gray">
          <a:xfrm rot="16200000" flipV="1">
            <a:off x="450060" y="3706022"/>
            <a:ext cx="1109663" cy="717550"/>
          </a:xfrm>
          <a:prstGeom prst="cube">
            <a:avLst>
              <a:gd name="adj" fmla="val 23792"/>
            </a:avLst>
          </a:prstGeom>
          <a:gradFill flip="none" rotWithShape="1">
            <a:gsLst>
              <a:gs pos="0">
                <a:srgbClr val="3366FF"/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</p:spPr>
        <p:txBody>
          <a:bodyPr rot="10800000" vert="eaVert" wrap="none" anchor="ctr"/>
          <a:lstStyle/>
          <a:p>
            <a:pPr>
              <a:defRPr/>
            </a:pPr>
            <a:endParaRPr lang="zh-CN" altLang="en-US">
              <a:latin typeface="+mj-ea"/>
              <a:ea typeface="+mj-ea"/>
              <a:cs typeface="Arial" charset="0"/>
            </a:endParaRPr>
          </a:p>
        </p:txBody>
      </p:sp>
      <p:sp>
        <p:nvSpPr>
          <p:cNvPr id="40" name="Freeform 14"/>
          <p:cNvSpPr>
            <a:spLocks/>
          </p:cNvSpPr>
          <p:nvPr/>
        </p:nvSpPr>
        <p:spPr bwMode="gray">
          <a:xfrm flipH="1">
            <a:off x="820740" y="2781304"/>
            <a:ext cx="3747763" cy="2322512"/>
          </a:xfrm>
          <a:custGeom>
            <a:avLst/>
            <a:gdLst>
              <a:gd name="T0" fmla="*/ 2147483647 w 1755"/>
              <a:gd name="T1" fmla="*/ 2147483647 h 1413"/>
              <a:gd name="T2" fmla="*/ 2147483647 w 1755"/>
              <a:gd name="T3" fmla="*/ 2147483647 h 1413"/>
              <a:gd name="T4" fmla="*/ 2147483647 w 1755"/>
              <a:gd name="T5" fmla="*/ 2147483647 h 1413"/>
              <a:gd name="T6" fmla="*/ 2147483647 w 1755"/>
              <a:gd name="T7" fmla="*/ 2147483647 h 1413"/>
              <a:gd name="T8" fmla="*/ 2147483647 w 1755"/>
              <a:gd name="T9" fmla="*/ 2147483647 h 1413"/>
              <a:gd name="T10" fmla="*/ 2147483647 w 1755"/>
              <a:gd name="T11" fmla="*/ 2147483647 h 1413"/>
              <a:gd name="T12" fmla="*/ 2147483647 w 1755"/>
              <a:gd name="T13" fmla="*/ 2147483647 h 1413"/>
              <a:gd name="T14" fmla="*/ 2147483647 w 1755"/>
              <a:gd name="T15" fmla="*/ 2147483647 h 1413"/>
              <a:gd name="T16" fmla="*/ 2147483647 w 1755"/>
              <a:gd name="T17" fmla="*/ 0 h 1413"/>
              <a:gd name="T18" fmla="*/ 0 w 1755"/>
              <a:gd name="T19" fmla="*/ 2147483647 h 1413"/>
              <a:gd name="T20" fmla="*/ 2147483647 w 1755"/>
              <a:gd name="T21" fmla="*/ 2147483647 h 141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755"/>
              <a:gd name="T34" fmla="*/ 0 h 1413"/>
              <a:gd name="T35" fmla="*/ 1755 w 1755"/>
              <a:gd name="T36" fmla="*/ 1413 h 141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755" h="1413">
                <a:moveTo>
                  <a:pt x="120" y="288"/>
                </a:moveTo>
                <a:lnTo>
                  <a:pt x="546" y="945"/>
                </a:lnTo>
                <a:lnTo>
                  <a:pt x="1257" y="972"/>
                </a:lnTo>
                <a:lnTo>
                  <a:pt x="1755" y="1413"/>
                </a:lnTo>
                <a:lnTo>
                  <a:pt x="1287" y="924"/>
                </a:lnTo>
                <a:lnTo>
                  <a:pt x="600" y="867"/>
                </a:lnTo>
                <a:lnTo>
                  <a:pt x="237" y="210"/>
                </a:lnTo>
                <a:lnTo>
                  <a:pt x="354" y="129"/>
                </a:lnTo>
                <a:lnTo>
                  <a:pt x="6" y="0"/>
                </a:lnTo>
                <a:lnTo>
                  <a:pt x="0" y="393"/>
                </a:lnTo>
                <a:lnTo>
                  <a:pt x="120" y="288"/>
                </a:lnTo>
                <a:close/>
              </a:path>
            </a:pathLst>
          </a:custGeom>
          <a:solidFill>
            <a:schemeClr val="tx1">
              <a:alpha val="3019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>
              <a:latin typeface="+mj-ea"/>
              <a:ea typeface="+mj-ea"/>
            </a:endParaRPr>
          </a:p>
        </p:txBody>
      </p:sp>
      <p:sp>
        <p:nvSpPr>
          <p:cNvPr id="41" name="Rectangle 15"/>
          <p:cNvSpPr>
            <a:spLocks noChangeArrowheads="1"/>
          </p:cNvSpPr>
          <p:nvPr/>
        </p:nvSpPr>
        <p:spPr bwMode="gray">
          <a:xfrm>
            <a:off x="597187" y="3140968"/>
            <a:ext cx="90748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100" b="1" dirty="0" smtClean="0">
                <a:solidFill>
                  <a:srgbClr val="1C1C1C"/>
                </a:solidFill>
                <a:latin typeface="+mj-ea"/>
                <a:ea typeface="+mj-ea"/>
                <a:cs typeface="Arial" charset="0"/>
              </a:rPr>
              <a:t>3000-6000</a:t>
            </a:r>
            <a:endParaRPr lang="en-US" altLang="zh-CN" sz="1100" b="1" dirty="0">
              <a:solidFill>
                <a:srgbClr val="1C1C1C"/>
              </a:solidFill>
              <a:latin typeface="+mj-ea"/>
              <a:ea typeface="+mj-ea"/>
              <a:cs typeface="Arial" charset="0"/>
            </a:endParaRPr>
          </a:p>
        </p:txBody>
      </p:sp>
      <p:sp>
        <p:nvSpPr>
          <p:cNvPr id="42" name="Rectangle 16"/>
          <p:cNvSpPr>
            <a:spLocks noChangeArrowheads="1"/>
          </p:cNvSpPr>
          <p:nvPr/>
        </p:nvSpPr>
        <p:spPr bwMode="gray">
          <a:xfrm>
            <a:off x="1478161" y="2733678"/>
            <a:ext cx="99020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100" b="1" dirty="0" smtClean="0">
                <a:solidFill>
                  <a:srgbClr val="1C1C1C"/>
                </a:solidFill>
                <a:latin typeface="+mj-ea"/>
                <a:ea typeface="+mj-ea"/>
                <a:cs typeface="Arial" charset="0"/>
              </a:rPr>
              <a:t>6000-10000</a:t>
            </a:r>
            <a:endParaRPr lang="en-US" altLang="zh-CN" sz="1100" b="1" dirty="0">
              <a:solidFill>
                <a:srgbClr val="1C1C1C"/>
              </a:solidFill>
              <a:latin typeface="+mj-ea"/>
              <a:ea typeface="+mj-ea"/>
              <a:cs typeface="Arial" charset="0"/>
            </a:endParaRPr>
          </a:p>
        </p:txBody>
      </p:sp>
      <p:sp>
        <p:nvSpPr>
          <p:cNvPr id="43" name="Rectangle 17"/>
          <p:cNvSpPr>
            <a:spLocks noChangeArrowheads="1"/>
          </p:cNvSpPr>
          <p:nvPr/>
        </p:nvSpPr>
        <p:spPr bwMode="gray">
          <a:xfrm>
            <a:off x="2246130" y="2204864"/>
            <a:ext cx="107293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100" b="1" dirty="0" smtClean="0">
                <a:solidFill>
                  <a:srgbClr val="1C1C1C"/>
                </a:solidFill>
                <a:latin typeface="+mj-ea"/>
                <a:ea typeface="+mj-ea"/>
                <a:cs typeface="Arial" charset="0"/>
              </a:rPr>
              <a:t>11000-15000</a:t>
            </a:r>
            <a:endParaRPr lang="en-US" altLang="zh-CN" sz="1100" b="1" dirty="0">
              <a:solidFill>
                <a:srgbClr val="1C1C1C"/>
              </a:solidFill>
              <a:latin typeface="+mj-ea"/>
              <a:ea typeface="+mj-ea"/>
              <a:cs typeface="Arial" charset="0"/>
            </a:endParaRPr>
          </a:p>
        </p:txBody>
      </p:sp>
      <p:sp>
        <p:nvSpPr>
          <p:cNvPr id="44" name="Rectangle 18"/>
          <p:cNvSpPr>
            <a:spLocks noChangeArrowheads="1"/>
          </p:cNvSpPr>
          <p:nvPr/>
        </p:nvSpPr>
        <p:spPr bwMode="gray">
          <a:xfrm>
            <a:off x="3110226" y="1700811"/>
            <a:ext cx="107293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100" b="1" dirty="0" smtClean="0">
                <a:solidFill>
                  <a:srgbClr val="1C1C1C"/>
                </a:solidFill>
                <a:latin typeface="+mj-ea"/>
                <a:ea typeface="+mj-ea"/>
                <a:cs typeface="Arial" charset="0"/>
              </a:rPr>
              <a:t>16000-25000</a:t>
            </a:r>
            <a:endParaRPr lang="en-US" altLang="zh-CN" sz="1100" b="1" dirty="0">
              <a:solidFill>
                <a:srgbClr val="1C1C1C"/>
              </a:solidFill>
              <a:latin typeface="+mj-ea"/>
              <a:ea typeface="+mj-ea"/>
              <a:cs typeface="Arial" charset="0"/>
            </a:endParaRPr>
          </a:p>
        </p:txBody>
      </p:sp>
      <p:sp>
        <p:nvSpPr>
          <p:cNvPr id="45" name="AutoShape 19"/>
          <p:cNvSpPr>
            <a:spLocks noChangeArrowheads="1"/>
          </p:cNvSpPr>
          <p:nvPr/>
        </p:nvSpPr>
        <p:spPr bwMode="gray">
          <a:xfrm>
            <a:off x="873130" y="5414967"/>
            <a:ext cx="2930525" cy="452437"/>
          </a:xfrm>
          <a:prstGeom prst="roundRect">
            <a:avLst>
              <a:gd name="adj" fmla="val 50000"/>
            </a:avLst>
          </a:prstGeom>
          <a:solidFill>
            <a:srgbClr val="FF8000"/>
          </a:solidFill>
          <a:ln w="2857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dirty="0">
              <a:latin typeface="+mj-ea"/>
              <a:ea typeface="+mj-ea"/>
              <a:cs typeface="Arial" charset="0"/>
            </a:endParaRPr>
          </a:p>
        </p:txBody>
      </p:sp>
      <p:sp>
        <p:nvSpPr>
          <p:cNvPr id="46" name="Rectangle 20"/>
          <p:cNvSpPr>
            <a:spLocks noChangeArrowheads="1"/>
          </p:cNvSpPr>
          <p:nvPr/>
        </p:nvSpPr>
        <p:spPr bwMode="white">
          <a:xfrm>
            <a:off x="1310995" y="5459413"/>
            <a:ext cx="215956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 smtClean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iOS</a:t>
            </a:r>
            <a:r>
              <a:rPr lang="zh-CN" altLang="en-US" sz="2000" b="1" dirty="0" smtClean="0">
                <a:solidFill>
                  <a:srgbClr val="FFFFFF"/>
                </a:solidFill>
                <a:latin typeface="+mj-ea"/>
                <a:ea typeface="+mj-ea"/>
                <a:cs typeface="Arial" charset="0"/>
              </a:rPr>
              <a:t>职业发展通道</a:t>
            </a:r>
            <a:endParaRPr lang="en-US" altLang="zh-CN" sz="2000" b="1" dirty="0">
              <a:solidFill>
                <a:srgbClr val="FFFFFF"/>
              </a:solidFill>
              <a:latin typeface="+mj-ea"/>
              <a:ea typeface="+mj-ea"/>
              <a:cs typeface="Arial" charset="0"/>
            </a:endParaRPr>
          </a:p>
        </p:txBody>
      </p:sp>
      <p:sp>
        <p:nvSpPr>
          <p:cNvPr id="47" name="Text Box 21"/>
          <p:cNvSpPr txBox="1">
            <a:spLocks noChangeArrowheads="1"/>
          </p:cNvSpPr>
          <p:nvPr/>
        </p:nvSpPr>
        <p:spPr bwMode="gray">
          <a:xfrm>
            <a:off x="609603" y="3736975"/>
            <a:ext cx="6381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400" dirty="0" smtClean="0">
                <a:solidFill>
                  <a:srgbClr val="EAEAEA"/>
                </a:solidFill>
                <a:latin typeface="+mj-ea"/>
                <a:ea typeface="+mj-ea"/>
                <a:cs typeface="Arial" charset="0"/>
              </a:rPr>
              <a:t>实习生</a:t>
            </a:r>
            <a:endParaRPr lang="en-US" altLang="zh-CN" sz="1400" dirty="0">
              <a:solidFill>
                <a:srgbClr val="EAEAEA"/>
              </a:solidFill>
              <a:latin typeface="+mj-ea"/>
              <a:ea typeface="+mj-ea"/>
              <a:cs typeface="Arial" charset="0"/>
            </a:endParaRPr>
          </a:p>
        </p:txBody>
      </p:sp>
      <p:sp>
        <p:nvSpPr>
          <p:cNvPr id="48" name="Text Box 22"/>
          <p:cNvSpPr txBox="1">
            <a:spLocks noChangeArrowheads="1"/>
          </p:cNvSpPr>
          <p:nvPr/>
        </p:nvSpPr>
        <p:spPr bwMode="gray">
          <a:xfrm>
            <a:off x="1524002" y="3248027"/>
            <a:ext cx="6381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400" dirty="0">
                <a:solidFill>
                  <a:srgbClr val="EAEAEA"/>
                </a:solidFill>
                <a:latin typeface="+mj-ea"/>
                <a:ea typeface="+mj-ea"/>
                <a:cs typeface="Arial" charset="0"/>
              </a:rPr>
              <a:t>初级</a:t>
            </a:r>
            <a:r>
              <a:rPr lang="zh-CN" altLang="en-US" sz="1400" dirty="0" smtClean="0">
                <a:solidFill>
                  <a:srgbClr val="EAEAEA"/>
                </a:solidFill>
                <a:latin typeface="+mj-ea"/>
                <a:ea typeface="+mj-ea"/>
                <a:cs typeface="Arial" charset="0"/>
              </a:rPr>
              <a:t>工程师</a:t>
            </a:r>
            <a:endParaRPr lang="en-US" altLang="zh-CN" sz="1400" dirty="0">
              <a:solidFill>
                <a:srgbClr val="EAEAEA"/>
              </a:solidFill>
              <a:latin typeface="+mj-ea"/>
              <a:ea typeface="+mj-ea"/>
              <a:cs typeface="Arial" charset="0"/>
            </a:endParaRPr>
          </a:p>
        </p:txBody>
      </p:sp>
      <p:sp>
        <p:nvSpPr>
          <p:cNvPr id="49" name="Text Box 23"/>
          <p:cNvSpPr txBox="1">
            <a:spLocks noChangeArrowheads="1"/>
          </p:cNvSpPr>
          <p:nvPr/>
        </p:nvSpPr>
        <p:spPr bwMode="gray">
          <a:xfrm>
            <a:off x="2436815" y="2781300"/>
            <a:ext cx="63976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400" dirty="0" smtClean="0">
                <a:solidFill>
                  <a:srgbClr val="EAEAEA"/>
                </a:solidFill>
                <a:latin typeface="+mj-ea"/>
                <a:ea typeface="+mj-ea"/>
                <a:cs typeface="Arial" charset="0"/>
              </a:rPr>
              <a:t>中级工程师</a:t>
            </a:r>
            <a:endParaRPr lang="en-US" altLang="zh-CN" sz="1400" dirty="0">
              <a:solidFill>
                <a:srgbClr val="EAEAEA"/>
              </a:solidFill>
              <a:latin typeface="+mj-ea"/>
              <a:ea typeface="+mj-ea"/>
              <a:cs typeface="Arial" charset="0"/>
            </a:endParaRPr>
          </a:p>
        </p:txBody>
      </p:sp>
      <p:sp>
        <p:nvSpPr>
          <p:cNvPr id="50" name="Text Box 24"/>
          <p:cNvSpPr txBox="1">
            <a:spLocks noChangeArrowheads="1"/>
          </p:cNvSpPr>
          <p:nvPr/>
        </p:nvSpPr>
        <p:spPr bwMode="gray">
          <a:xfrm>
            <a:off x="3316290" y="2276476"/>
            <a:ext cx="6381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400" dirty="0" smtClean="0">
                <a:solidFill>
                  <a:srgbClr val="EAEAEA"/>
                </a:solidFill>
                <a:latin typeface="+mj-ea"/>
                <a:ea typeface="+mj-ea"/>
                <a:cs typeface="Arial" charset="0"/>
              </a:rPr>
              <a:t>高级工程师</a:t>
            </a:r>
            <a:endParaRPr lang="en-US" altLang="zh-CN" sz="1400" dirty="0">
              <a:solidFill>
                <a:srgbClr val="EAEAEA"/>
              </a:solidFill>
              <a:latin typeface="+mj-ea"/>
              <a:ea typeface="+mj-ea"/>
              <a:cs typeface="Arial" charset="0"/>
            </a:endParaRPr>
          </a:p>
        </p:txBody>
      </p:sp>
      <p:sp>
        <p:nvSpPr>
          <p:cNvPr id="51" name="AutoShape 6"/>
          <p:cNvSpPr>
            <a:spLocks noChangeArrowheads="1"/>
          </p:cNvSpPr>
          <p:nvPr/>
        </p:nvSpPr>
        <p:spPr bwMode="gray">
          <a:xfrm rot="16200000" flipV="1">
            <a:off x="3313488" y="3538639"/>
            <a:ext cx="2510035" cy="727075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rgbClr val="9AF911"/>
              </a:gs>
              <a:gs pos="65000">
                <a:srgbClr val="ABB912">
                  <a:alpha val="7000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rot="10800000" vert="eaVert" wrap="none" anchor="ctr"/>
          <a:lstStyle/>
          <a:p>
            <a:pPr>
              <a:defRPr/>
            </a:pPr>
            <a:endParaRPr lang="zh-CN" altLang="en-US" dirty="0">
              <a:latin typeface="+mj-ea"/>
              <a:ea typeface="+mj-ea"/>
              <a:cs typeface="Arial" charset="0"/>
            </a:endParaRPr>
          </a:p>
        </p:txBody>
      </p:sp>
      <p:sp>
        <p:nvSpPr>
          <p:cNvPr id="52" name="AutoShape 7"/>
          <p:cNvSpPr>
            <a:spLocks noChangeArrowheads="1"/>
          </p:cNvSpPr>
          <p:nvPr/>
        </p:nvSpPr>
        <p:spPr bwMode="gray">
          <a:xfrm rot="16200000" flipV="1">
            <a:off x="3946425" y="1795313"/>
            <a:ext cx="1253680" cy="717550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rgbClr val="3366FF"/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rot="10800000" vert="eaVert" wrap="none" anchor="ctr"/>
          <a:lstStyle/>
          <a:p>
            <a:pPr>
              <a:defRPr/>
            </a:pPr>
            <a:endParaRPr lang="zh-CN" altLang="en-US" dirty="0">
              <a:latin typeface="+mj-ea"/>
              <a:ea typeface="+mj-ea"/>
              <a:cs typeface="Arial" charset="0"/>
            </a:endParaRPr>
          </a:p>
        </p:txBody>
      </p:sp>
      <p:sp>
        <p:nvSpPr>
          <p:cNvPr id="53" name="Text Box 24"/>
          <p:cNvSpPr txBox="1">
            <a:spLocks noChangeArrowheads="1"/>
          </p:cNvSpPr>
          <p:nvPr/>
        </p:nvSpPr>
        <p:spPr bwMode="gray">
          <a:xfrm>
            <a:off x="4139954" y="1754814"/>
            <a:ext cx="63817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400" dirty="0" smtClean="0">
                <a:solidFill>
                  <a:srgbClr val="EAEAEA"/>
                </a:solidFill>
                <a:latin typeface="+mj-ea"/>
                <a:ea typeface="+mj-ea"/>
                <a:cs typeface="Arial" charset="0"/>
              </a:rPr>
              <a:t>管理人员或</a:t>
            </a:r>
            <a:r>
              <a:rPr lang="zh-CN" altLang="en-US" sz="1400" dirty="0" smtClean="0">
                <a:solidFill>
                  <a:srgbClr val="FF6600"/>
                </a:solidFill>
                <a:latin typeface="+mj-ea"/>
                <a:ea typeface="+mj-ea"/>
                <a:cs typeface="Arial" charset="0"/>
              </a:rPr>
              <a:t>架构师</a:t>
            </a:r>
            <a:endParaRPr lang="en-US" altLang="zh-CN" sz="1400" dirty="0">
              <a:solidFill>
                <a:srgbClr val="FF6600"/>
              </a:solidFill>
              <a:latin typeface="+mj-ea"/>
              <a:ea typeface="+mj-ea"/>
              <a:cs typeface="Arial" charset="0"/>
            </a:endParaRPr>
          </a:p>
        </p:txBody>
      </p:sp>
      <p:sp>
        <p:nvSpPr>
          <p:cNvPr id="54" name="Rectangle 18"/>
          <p:cNvSpPr>
            <a:spLocks noChangeArrowheads="1"/>
          </p:cNvSpPr>
          <p:nvPr/>
        </p:nvSpPr>
        <p:spPr bwMode="gray">
          <a:xfrm>
            <a:off x="4188218" y="1196755"/>
            <a:ext cx="88998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100" b="1" dirty="0" smtClean="0">
                <a:solidFill>
                  <a:srgbClr val="1C1C1C"/>
                </a:solidFill>
                <a:latin typeface="+mj-ea"/>
                <a:ea typeface="+mj-ea"/>
                <a:cs typeface="Arial" charset="0"/>
              </a:rPr>
              <a:t>25000</a:t>
            </a:r>
            <a:r>
              <a:rPr lang="zh-CN" altLang="en-US" sz="1100" b="1" dirty="0" smtClean="0">
                <a:solidFill>
                  <a:srgbClr val="1C1C1C"/>
                </a:solidFill>
                <a:latin typeface="+mj-ea"/>
                <a:ea typeface="+mj-ea"/>
                <a:cs typeface="Arial" charset="0"/>
              </a:rPr>
              <a:t>以上</a:t>
            </a:r>
            <a:endParaRPr lang="en-US" altLang="zh-CN" sz="1100" b="1" dirty="0">
              <a:solidFill>
                <a:srgbClr val="1C1C1C"/>
              </a:solidFill>
              <a:latin typeface="+mj-ea"/>
              <a:ea typeface="+mj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426292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用人单位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/>
            </a:r>
            <a:b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endParaRPr kumimoji="1" lang="zh-CN" altLang="en-US" dirty="0"/>
          </a:p>
        </p:txBody>
      </p:sp>
      <p:sp>
        <p:nvSpPr>
          <p:cNvPr id="25" name="Title 13"/>
          <p:cNvSpPr txBox="1">
            <a:spLocks/>
          </p:cNvSpPr>
          <p:nvPr/>
        </p:nvSpPr>
        <p:spPr bwMode="auto">
          <a:xfrm>
            <a:off x="3119536" y="64941"/>
            <a:ext cx="5868144" cy="915793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endParaRPr lang="en-US" sz="3600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412776"/>
            <a:ext cx="5598893" cy="453650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169691" y="1551577"/>
            <a:ext cx="2650781" cy="2518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zh-CN" altLang="en-US" sz="1600" dirty="0" smtClean="0">
                <a:latin typeface="+mj-ea"/>
                <a:ea typeface="+mj-ea"/>
              </a:rPr>
              <a:t>用人单位基本可分为</a:t>
            </a:r>
            <a:r>
              <a:rPr lang="en-US" altLang="zh-CN" sz="1600" dirty="0" smtClean="0">
                <a:latin typeface="+mj-ea"/>
                <a:ea typeface="+mj-ea"/>
              </a:rPr>
              <a:t>3</a:t>
            </a:r>
            <a:r>
              <a:rPr lang="zh-CN" altLang="en-US" sz="1600" dirty="0" smtClean="0">
                <a:latin typeface="+mj-ea"/>
                <a:ea typeface="+mj-ea"/>
              </a:rPr>
              <a:t>种企业类型：</a:t>
            </a:r>
            <a:endParaRPr lang="en-US" altLang="zh-CN" sz="1600" dirty="0" smtClean="0">
              <a:latin typeface="+mj-ea"/>
              <a:ea typeface="+mj-ea"/>
            </a:endParaRPr>
          </a:p>
          <a:p>
            <a:pPr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zh-CN" altLang="zh-CN" sz="1600" dirty="0" smtClean="0">
                <a:latin typeface="+mj-ea"/>
                <a:ea typeface="+mj-ea"/>
              </a:rPr>
              <a:t>1</a:t>
            </a:r>
            <a:r>
              <a:rPr lang="zh-CN" altLang="en-US" sz="1600" dirty="0" smtClean="0">
                <a:latin typeface="+mj-ea"/>
                <a:ea typeface="+mj-ea"/>
              </a:rPr>
              <a:t>、</a:t>
            </a:r>
            <a:r>
              <a:rPr lang="zh-CN" altLang="zh-CN" sz="1600" dirty="0">
                <a:latin typeface="+mj-ea"/>
                <a:ea typeface="+mj-ea"/>
              </a:rPr>
              <a:t>移动互联网企业 </a:t>
            </a:r>
            <a:endParaRPr lang="en-US" altLang="zh-CN" sz="1600" dirty="0" smtClean="0">
              <a:latin typeface="+mj-ea"/>
              <a:ea typeface="+mj-ea"/>
            </a:endParaRPr>
          </a:p>
          <a:p>
            <a:pPr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zh-CN" altLang="zh-CN" sz="1600" dirty="0" smtClean="0">
                <a:latin typeface="+mj-ea"/>
                <a:ea typeface="+mj-ea"/>
              </a:rPr>
              <a:t>2</a:t>
            </a:r>
            <a:r>
              <a:rPr lang="zh-CN" altLang="en-US" sz="1600" dirty="0" smtClean="0">
                <a:latin typeface="+mj-ea"/>
                <a:ea typeface="+mj-ea"/>
              </a:rPr>
              <a:t>、互联网及传统软件企业</a:t>
            </a:r>
            <a:endParaRPr lang="en-US" altLang="zh-CN" sz="1600" dirty="0" smtClean="0">
              <a:latin typeface="+mj-ea"/>
              <a:ea typeface="+mj-ea"/>
            </a:endParaRPr>
          </a:p>
          <a:p>
            <a:pPr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zh-CN" altLang="zh-CN" sz="1600" dirty="0" smtClean="0">
                <a:latin typeface="+mj-ea"/>
                <a:ea typeface="+mj-ea"/>
              </a:rPr>
              <a:t>3</a:t>
            </a:r>
            <a:r>
              <a:rPr lang="zh-CN" altLang="en-US" sz="1600" dirty="0" smtClean="0">
                <a:latin typeface="+mj-ea"/>
                <a:ea typeface="+mj-ea"/>
              </a:rPr>
              <a:t>、有移动端需求的传统企业</a:t>
            </a:r>
            <a:endParaRPr lang="en-US" altLang="zh-CN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90114946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用人单位要求</a:t>
            </a:r>
            <a:endParaRPr kumimoji="1" lang="zh-CN" altLang="en-US" dirty="0"/>
          </a:p>
        </p:txBody>
      </p:sp>
      <p:sp>
        <p:nvSpPr>
          <p:cNvPr id="25" name="Title 13"/>
          <p:cNvSpPr txBox="1">
            <a:spLocks/>
          </p:cNvSpPr>
          <p:nvPr/>
        </p:nvSpPr>
        <p:spPr bwMode="auto">
          <a:xfrm>
            <a:off x="3190878" y="188644"/>
            <a:ext cx="5868144" cy="764363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endParaRPr lang="en-US" sz="3600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980727"/>
            <a:ext cx="7776864" cy="538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08110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用人单位要求</a:t>
            </a:r>
            <a:endParaRPr kumimoji="1" lang="zh-CN" altLang="en-US" dirty="0"/>
          </a:p>
        </p:txBody>
      </p:sp>
      <p:sp>
        <p:nvSpPr>
          <p:cNvPr id="25" name="Title 13"/>
          <p:cNvSpPr txBox="1">
            <a:spLocks/>
          </p:cNvSpPr>
          <p:nvPr/>
        </p:nvSpPr>
        <p:spPr bwMode="auto">
          <a:xfrm>
            <a:off x="3190878" y="188644"/>
            <a:ext cx="5868144" cy="764363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endParaRPr lang="en-US" sz="3600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684" y="980728"/>
            <a:ext cx="6482652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0959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用人单位要求</a:t>
            </a:r>
            <a:endParaRPr kumimoji="1" lang="zh-CN" altLang="en-US" dirty="0"/>
          </a:p>
        </p:txBody>
      </p:sp>
      <p:sp>
        <p:nvSpPr>
          <p:cNvPr id="25" name="Title 13"/>
          <p:cNvSpPr txBox="1">
            <a:spLocks/>
          </p:cNvSpPr>
          <p:nvPr/>
        </p:nvSpPr>
        <p:spPr bwMode="auto">
          <a:xfrm>
            <a:off x="3190878" y="188644"/>
            <a:ext cx="5868144" cy="764363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endParaRPr lang="en-US" sz="3600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991032"/>
            <a:ext cx="8202116" cy="539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85380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7" name="AutoShape 3"/>
          <p:cNvSpPr>
            <a:spLocks noChangeArrowheads="1"/>
          </p:cNvSpPr>
          <p:nvPr/>
        </p:nvSpPr>
        <p:spPr bwMode="gray">
          <a:xfrm>
            <a:off x="135999" y="1046117"/>
            <a:ext cx="5715124" cy="5400600"/>
          </a:xfrm>
          <a:prstGeom prst="rightArrow">
            <a:avLst>
              <a:gd name="adj1" fmla="val 79306"/>
              <a:gd name="adj2" fmla="val 30296"/>
            </a:avLst>
          </a:prstGeom>
          <a:gradFill flip="none" rotWithShape="1">
            <a:gsLst>
              <a:gs pos="100000">
                <a:srgbClr val="33B458"/>
              </a:gs>
              <a:gs pos="13000">
                <a:srgbClr val="FFFFFF"/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123908" name="AutoShape 4"/>
          <p:cNvSpPr>
            <a:spLocks noChangeArrowheads="1"/>
          </p:cNvSpPr>
          <p:nvPr/>
        </p:nvSpPr>
        <p:spPr bwMode="gray">
          <a:xfrm>
            <a:off x="173360" y="1768205"/>
            <a:ext cx="4182616" cy="841921"/>
          </a:xfrm>
          <a:prstGeom prst="roundRect">
            <a:avLst>
              <a:gd name="adj" fmla="val 9106"/>
            </a:avLst>
          </a:prstGeom>
          <a:solidFill>
            <a:schemeClr val="accent1">
              <a:lumMod val="5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所</a:t>
            </a:r>
            <a:r>
              <a:rPr lang="zh-CN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学专业竞争越来越大怎么办？</a:t>
            </a:r>
            <a:endParaRPr lang="en-US" altLang="zh-CN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3910" name="AutoShape 6"/>
          <p:cNvSpPr>
            <a:spLocks noChangeArrowheads="1"/>
          </p:cNvSpPr>
          <p:nvPr/>
        </p:nvSpPr>
        <p:spPr bwMode="gray">
          <a:xfrm>
            <a:off x="152403" y="4864543"/>
            <a:ext cx="4203576" cy="864096"/>
          </a:xfrm>
          <a:prstGeom prst="roundRect">
            <a:avLst>
              <a:gd name="adj" fmla="val 9106"/>
            </a:avLst>
          </a:prstGeom>
          <a:solidFill>
            <a:schemeClr val="accent1">
              <a:lumMod val="5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CN" altLang="en-US" sz="2000" b="1" dirty="0">
                <a:solidFill>
                  <a:srgbClr val="FFFFFF"/>
                </a:solidFill>
                <a:latin typeface="+mj-ea"/>
                <a:ea typeface="+mj-ea"/>
              </a:rPr>
              <a:t>毕业即失业真的会降临在我头上吗？</a:t>
            </a:r>
            <a:endParaRPr lang="en-US" altLang="zh-CN" sz="2000" b="1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40" name="AutoShape 4"/>
          <p:cNvSpPr>
            <a:spLocks noChangeArrowheads="1"/>
          </p:cNvSpPr>
          <p:nvPr/>
        </p:nvSpPr>
        <p:spPr bwMode="gray">
          <a:xfrm>
            <a:off x="179512" y="2766656"/>
            <a:ext cx="4176464" cy="801745"/>
          </a:xfrm>
          <a:prstGeom prst="roundRect">
            <a:avLst>
              <a:gd name="adj" fmla="val 9106"/>
            </a:avLst>
          </a:prstGeom>
          <a:solidFill>
            <a:schemeClr val="accent1">
              <a:lumMod val="5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CN" altLang="en-US" sz="2000" b="1" dirty="0">
                <a:solidFill>
                  <a:srgbClr val="FFFFFF"/>
                </a:solidFill>
                <a:latin typeface="+mj-ea"/>
                <a:ea typeface="+mj-ea"/>
              </a:rPr>
              <a:t>在学校学习成绩一般怎么办？</a:t>
            </a:r>
            <a:endParaRPr lang="en-US" altLang="zh-CN" sz="2000" b="1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41" name="AutoShape 6"/>
          <p:cNvSpPr>
            <a:spLocks noChangeArrowheads="1"/>
          </p:cNvSpPr>
          <p:nvPr/>
        </p:nvSpPr>
        <p:spPr bwMode="gray">
          <a:xfrm>
            <a:off x="179512" y="3784423"/>
            <a:ext cx="4176464" cy="864096"/>
          </a:xfrm>
          <a:prstGeom prst="roundRect">
            <a:avLst>
              <a:gd name="adj" fmla="val 9106"/>
            </a:avLst>
          </a:prstGeom>
          <a:solidFill>
            <a:schemeClr val="accent1">
              <a:lumMod val="5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CN" altLang="en-US" sz="2000" b="1" dirty="0">
                <a:solidFill>
                  <a:srgbClr val="FFFFFF"/>
                </a:solidFill>
                <a:latin typeface="+mj-ea"/>
                <a:ea typeface="+mj-ea"/>
              </a:rPr>
              <a:t>没有工作经验找不到工作怎么办？</a:t>
            </a:r>
            <a:endParaRPr lang="en-US" altLang="zh-CN" sz="2000" b="1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大家最关注的问题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/>
            </a:r>
            <a:b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endParaRPr kumimoji="1" lang="zh-CN" altLang="en-US" dirty="0"/>
          </a:p>
        </p:txBody>
      </p:sp>
      <p:sp>
        <p:nvSpPr>
          <p:cNvPr id="3" name="圆角矩形 2"/>
          <p:cNvSpPr/>
          <p:nvPr/>
        </p:nvSpPr>
        <p:spPr bwMode="auto">
          <a:xfrm>
            <a:off x="6012160" y="2420888"/>
            <a:ext cx="2808312" cy="2736304"/>
          </a:xfrm>
          <a:prstGeom prst="roundRect">
            <a:avLst/>
          </a:prstGeom>
          <a:solidFill>
            <a:srgbClr val="00AFEF"/>
          </a:solidFill>
          <a:ln w="2540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7961" dir="2700000" algn="ctr" rotWithShape="0">
              <a:srgbClr val="D9D9D9">
                <a:gamma/>
                <a:shade val="60000"/>
                <a:invGamma/>
                <a:alpha val="31999"/>
              </a:srgbClr>
            </a:outerShdw>
          </a:effectLst>
        </p:spPr>
        <p:txBody>
          <a:bodyPr vert="horz" wrap="square" lIns="90170" tIns="46990" rIns="90170" bIns="4699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3200" b="1" dirty="0">
                <a:solidFill>
                  <a:srgbClr val="FF0000"/>
                </a:solidFill>
                <a:latin typeface="+mj-ea"/>
                <a:ea typeface="+mj-ea"/>
              </a:rPr>
              <a:t>大家最关注的“就业”问题！</a:t>
            </a:r>
            <a:endParaRPr lang="en-US" altLang="zh-CN" sz="32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36083902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我国智能终端的增长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3528" y="1124744"/>
            <a:ext cx="8280920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6575" lvl="0" indent="-536575" eaLnBrk="0" hangingPunct="0">
              <a:lnSpc>
                <a:spcPct val="150000"/>
              </a:lnSpc>
              <a:spcAft>
                <a:spcPts val="600"/>
              </a:spcAft>
              <a:buBlip>
                <a:blip r:embed="rId3"/>
              </a:buBlip>
              <a:tabLst>
                <a:tab pos="442913" algn="l"/>
              </a:tabLst>
            </a:pPr>
            <a:r>
              <a:rPr lang="zh-CN" altLang="en-US" dirty="0">
                <a:latin typeface="+mj-ea"/>
                <a:ea typeface="+mj-ea"/>
              </a:rPr>
              <a:t>根据相关</a:t>
            </a:r>
            <a:r>
              <a:rPr lang="zh-CN" altLang="en-US" dirty="0" smtClean="0">
                <a:latin typeface="+mj-ea"/>
                <a:ea typeface="+mj-ea"/>
              </a:rPr>
              <a:t>数据</a:t>
            </a:r>
            <a:r>
              <a:rPr lang="zh-CN" altLang="en-US" dirty="0">
                <a:latin typeface="+mj-ea"/>
                <a:ea typeface="+mj-ea"/>
              </a:rPr>
              <a:t>显示</a:t>
            </a:r>
            <a:r>
              <a:rPr lang="zh-CN" altLang="en-US" dirty="0" smtClean="0">
                <a:latin typeface="+mj-ea"/>
                <a:ea typeface="+mj-ea"/>
              </a:rPr>
              <a:t>，</a:t>
            </a:r>
            <a:r>
              <a:rPr lang="en-US" altLang="zh-CN" dirty="0">
                <a:latin typeface="+mj-ea"/>
                <a:ea typeface="+mj-ea"/>
              </a:rPr>
              <a:t>2014</a:t>
            </a:r>
            <a:r>
              <a:rPr lang="zh-CN" altLang="en-US" dirty="0">
                <a:latin typeface="+mj-ea"/>
                <a:ea typeface="+mj-ea"/>
              </a:rPr>
              <a:t>年，我国移动智能终端用户规模达</a:t>
            </a:r>
            <a:r>
              <a:rPr lang="en-US" altLang="zh-CN" dirty="0">
                <a:latin typeface="+mj-ea"/>
                <a:ea typeface="+mj-ea"/>
              </a:rPr>
              <a:t>10.6</a:t>
            </a:r>
            <a:r>
              <a:rPr lang="zh-CN" altLang="en-US" dirty="0">
                <a:latin typeface="+mj-ea"/>
                <a:ea typeface="+mj-ea"/>
              </a:rPr>
              <a:t>亿，较</a:t>
            </a:r>
            <a:r>
              <a:rPr lang="en-US" altLang="zh-CN" dirty="0">
                <a:latin typeface="+mj-ea"/>
                <a:ea typeface="+mj-ea"/>
              </a:rPr>
              <a:t>2013</a:t>
            </a:r>
            <a:r>
              <a:rPr lang="zh-CN" altLang="en-US" dirty="0">
                <a:latin typeface="+mj-ea"/>
                <a:ea typeface="+mj-ea"/>
              </a:rPr>
              <a:t>年增长</a:t>
            </a:r>
            <a:r>
              <a:rPr lang="en-US" altLang="zh-CN" dirty="0">
                <a:latin typeface="+mj-ea"/>
                <a:ea typeface="+mj-ea"/>
              </a:rPr>
              <a:t>231.7</a:t>
            </a:r>
            <a:r>
              <a:rPr lang="en-US" altLang="zh-CN" dirty="0" smtClean="0">
                <a:latin typeface="+mj-ea"/>
                <a:ea typeface="+mj-ea"/>
              </a:rPr>
              <a:t>%</a:t>
            </a:r>
            <a:r>
              <a:rPr lang="zh-CN" altLang="en-US" dirty="0" smtClean="0">
                <a:latin typeface="+mj-ea"/>
                <a:ea typeface="+mj-ea"/>
              </a:rPr>
              <a:t>。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95737" y="2273664"/>
            <a:ext cx="4392488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600" b="1" dirty="0">
                <a:solidFill>
                  <a:srgbClr val="008000"/>
                </a:solidFill>
                <a:latin typeface="+mj-ea"/>
                <a:ea typeface="+mj-ea"/>
              </a:rPr>
              <a:t>2012-2014</a:t>
            </a:r>
            <a:r>
              <a:rPr lang="zh-CN" altLang="en-US" sz="1600" b="1" dirty="0">
                <a:solidFill>
                  <a:srgbClr val="008000"/>
                </a:solidFill>
                <a:latin typeface="+mj-ea"/>
                <a:ea typeface="+mj-ea"/>
              </a:rPr>
              <a:t>年中国移动智能终端用户规模</a:t>
            </a:r>
            <a:endParaRPr lang="en-US" altLang="zh-CN" sz="1600" b="1" dirty="0" smtClean="0">
              <a:solidFill>
                <a:srgbClr val="008000"/>
              </a:solidFill>
              <a:latin typeface="+mj-ea"/>
              <a:ea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59632" y="5225993"/>
            <a:ext cx="1335088" cy="194320"/>
          </a:xfrm>
          <a:prstGeom prst="rect">
            <a:avLst/>
          </a:prstGeom>
          <a:solidFill>
            <a:srgbClr val="3A7DCE"/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+mj-ea"/>
                <a:ea typeface="+mj-ea"/>
              </a:rPr>
              <a:t>0.7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668960" y="4793943"/>
            <a:ext cx="1335088" cy="648072"/>
          </a:xfrm>
          <a:prstGeom prst="rect">
            <a:avLst/>
          </a:prstGeom>
          <a:solidFill>
            <a:srgbClr val="3A7DCE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+mj-ea"/>
                <a:ea typeface="+mj-ea"/>
              </a:rPr>
              <a:t>3.2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152910" y="3641815"/>
            <a:ext cx="1299415" cy="1800200"/>
          </a:xfrm>
          <a:prstGeom prst="rect">
            <a:avLst/>
          </a:prstGeom>
          <a:solidFill>
            <a:srgbClr val="3A7DCE"/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+mj-ea"/>
                <a:ea typeface="+mj-ea"/>
              </a:rPr>
              <a:t>10.6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87624" y="4073863"/>
            <a:ext cx="1171600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zh-CN" altLang="en-US" sz="1600" b="1" dirty="0" smtClean="0">
                <a:solidFill>
                  <a:srgbClr val="002060"/>
                </a:solidFill>
                <a:latin typeface="+mj-ea"/>
                <a:ea typeface="+mj-ea"/>
              </a:rPr>
              <a:t>单位</a:t>
            </a:r>
            <a:r>
              <a:rPr lang="en-US" altLang="zh-CN" sz="1600" b="1" dirty="0" smtClean="0">
                <a:solidFill>
                  <a:srgbClr val="002060"/>
                </a:solidFill>
                <a:latin typeface="+mj-ea"/>
                <a:ea typeface="+mj-ea"/>
              </a:rPr>
              <a:t>:</a:t>
            </a:r>
            <a:r>
              <a:rPr lang="zh-CN" altLang="en-US" sz="1600" b="1" dirty="0" smtClean="0">
                <a:solidFill>
                  <a:srgbClr val="002060"/>
                </a:solidFill>
                <a:latin typeface="+mj-ea"/>
                <a:ea typeface="+mj-ea"/>
              </a:rPr>
              <a:t>亿台</a:t>
            </a:r>
            <a:endParaRPr lang="en-US" altLang="zh-CN" sz="1600" b="1" dirty="0" smtClean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600201" y="5460232"/>
            <a:ext cx="1171600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600" b="1" dirty="0" smtClean="0">
                <a:solidFill>
                  <a:srgbClr val="002060"/>
                </a:solidFill>
                <a:latin typeface="+mj-ea"/>
                <a:ea typeface="+mj-ea"/>
              </a:rPr>
              <a:t>2012</a:t>
            </a:r>
          </a:p>
        </p:txBody>
      </p:sp>
      <p:sp>
        <p:nvSpPr>
          <p:cNvPr id="12" name="矩形 11"/>
          <p:cNvSpPr/>
          <p:nvPr/>
        </p:nvSpPr>
        <p:spPr>
          <a:xfrm>
            <a:off x="4048473" y="5460232"/>
            <a:ext cx="1171600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600" b="1" dirty="0" smtClean="0">
                <a:solidFill>
                  <a:srgbClr val="002060"/>
                </a:solidFill>
                <a:latin typeface="+mj-ea"/>
                <a:ea typeface="+mj-ea"/>
              </a:rPr>
              <a:t>2013 </a:t>
            </a:r>
          </a:p>
        </p:txBody>
      </p:sp>
      <p:sp>
        <p:nvSpPr>
          <p:cNvPr id="13" name="矩形 12"/>
          <p:cNvSpPr/>
          <p:nvPr/>
        </p:nvSpPr>
        <p:spPr>
          <a:xfrm>
            <a:off x="6568752" y="5460232"/>
            <a:ext cx="1171600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600" b="1" dirty="0" smtClean="0">
                <a:solidFill>
                  <a:srgbClr val="002060"/>
                </a:solidFill>
                <a:latin typeface="+mj-ea"/>
                <a:ea typeface="+mj-ea"/>
              </a:rPr>
              <a:t>2014</a:t>
            </a:r>
          </a:p>
        </p:txBody>
      </p:sp>
      <p:sp>
        <p:nvSpPr>
          <p:cNvPr id="16" name="矩形 15"/>
          <p:cNvSpPr/>
          <p:nvPr/>
        </p:nvSpPr>
        <p:spPr>
          <a:xfrm>
            <a:off x="3707905" y="4308105"/>
            <a:ext cx="1171600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600" b="1" dirty="0" smtClean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242.9%</a:t>
            </a:r>
          </a:p>
        </p:txBody>
      </p:sp>
      <p:sp>
        <p:nvSpPr>
          <p:cNvPr id="17" name="矩形 16"/>
          <p:cNvSpPr/>
          <p:nvPr/>
        </p:nvSpPr>
        <p:spPr>
          <a:xfrm>
            <a:off x="6156176" y="3137760"/>
            <a:ext cx="1171600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600" b="1" dirty="0" smtClean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231.7%</a:t>
            </a:r>
          </a:p>
        </p:txBody>
      </p:sp>
      <p:sp>
        <p:nvSpPr>
          <p:cNvPr id="18" name="上箭头 17"/>
          <p:cNvSpPr/>
          <p:nvPr/>
        </p:nvSpPr>
        <p:spPr>
          <a:xfrm>
            <a:off x="4572000" y="4092085"/>
            <a:ext cx="432048" cy="629855"/>
          </a:xfrm>
          <a:prstGeom prst="upArrow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9" name="上箭头 18"/>
          <p:cNvSpPr/>
          <p:nvPr/>
        </p:nvSpPr>
        <p:spPr>
          <a:xfrm>
            <a:off x="7020273" y="2939957"/>
            <a:ext cx="432048" cy="629855"/>
          </a:xfrm>
          <a:prstGeom prst="upArrow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75574158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移动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网民的年龄划分</a:t>
            </a:r>
            <a:endParaRPr lang="en-US" altLang="zh-CN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95536" y="1124744"/>
            <a:ext cx="8280920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6575" lvl="0" indent="-536575" eaLnBrk="0" hangingPunct="0">
              <a:lnSpc>
                <a:spcPct val="150000"/>
              </a:lnSpc>
              <a:spcAft>
                <a:spcPts val="600"/>
              </a:spcAft>
              <a:buBlip>
                <a:blip r:embed="rId3"/>
              </a:buBlip>
              <a:tabLst>
                <a:tab pos="442913" algn="l"/>
              </a:tabLst>
            </a:pPr>
            <a:r>
              <a:rPr lang="en-US" altLang="zh-CN" b="1" dirty="0">
                <a:latin typeface="+mj-ea"/>
                <a:ea typeface="+mj-ea"/>
              </a:rPr>
              <a:t>80</a:t>
            </a:r>
            <a:r>
              <a:rPr lang="zh-CN" altLang="en-US" dirty="0">
                <a:latin typeface="+mj-ea"/>
                <a:ea typeface="+mj-ea"/>
              </a:rPr>
              <a:t>后中青年用户是移动网民的主力军，而</a:t>
            </a:r>
            <a:r>
              <a:rPr lang="en-US" altLang="zh-CN" b="1" dirty="0">
                <a:latin typeface="+mj-ea"/>
                <a:ea typeface="+mj-ea"/>
              </a:rPr>
              <a:t>90</a:t>
            </a:r>
            <a:r>
              <a:rPr lang="zh-CN" altLang="en-US" dirty="0">
                <a:latin typeface="+mj-ea"/>
                <a:ea typeface="+mj-ea"/>
              </a:rPr>
              <a:t>后青少年已逐渐成为移动互联网的</a:t>
            </a:r>
            <a:r>
              <a:rPr lang="zh-CN" altLang="en-US" dirty="0" smtClean="0">
                <a:latin typeface="+mj-ea"/>
                <a:ea typeface="+mj-ea"/>
              </a:rPr>
              <a:t>新生力量。</a:t>
            </a:r>
            <a:endParaRPr lang="en-US" altLang="zh-CN" b="1" dirty="0" smtClean="0">
              <a:solidFill>
                <a:srgbClr val="262626"/>
              </a:solidFill>
              <a:latin typeface="+mj-ea"/>
              <a:ea typeface="+mj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987824" y="2967299"/>
            <a:ext cx="3672408" cy="432048"/>
          </a:xfrm>
          <a:prstGeom prst="rect">
            <a:avLst/>
          </a:prstGeom>
          <a:solidFill>
            <a:srgbClr val="3A7DC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87824" y="3615371"/>
            <a:ext cx="3960440" cy="360040"/>
          </a:xfrm>
          <a:prstGeom prst="rect">
            <a:avLst/>
          </a:prstGeom>
          <a:solidFill>
            <a:srgbClr val="3A7DC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987827" y="4241519"/>
            <a:ext cx="1368152" cy="381968"/>
          </a:xfrm>
          <a:prstGeom prst="rect">
            <a:avLst/>
          </a:prstGeom>
          <a:solidFill>
            <a:srgbClr val="3A7DC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987824" y="4767499"/>
            <a:ext cx="936104" cy="432048"/>
          </a:xfrm>
          <a:prstGeom prst="rect">
            <a:avLst/>
          </a:prstGeom>
          <a:solidFill>
            <a:srgbClr val="3A7DC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87827" y="5415571"/>
            <a:ext cx="360040" cy="360040"/>
          </a:xfrm>
          <a:prstGeom prst="rect">
            <a:avLst/>
          </a:prstGeom>
          <a:solidFill>
            <a:srgbClr val="3A7DC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971CB"/>
              </a:solidFill>
              <a:latin typeface="+mj-ea"/>
              <a:ea typeface="+mj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960" y="2967299"/>
            <a:ext cx="314325" cy="4191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939" y="3543363"/>
            <a:ext cx="333375" cy="4191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12" y="4204383"/>
            <a:ext cx="352425" cy="4191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084" y="4780450"/>
            <a:ext cx="342900" cy="4191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5" y="5356511"/>
            <a:ext cx="352425" cy="4191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8" name="矩形 17"/>
          <p:cNvSpPr/>
          <p:nvPr/>
        </p:nvSpPr>
        <p:spPr>
          <a:xfrm>
            <a:off x="7172672" y="2895291"/>
            <a:ext cx="711696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6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90</a:t>
            </a:r>
            <a:r>
              <a:rPr lang="zh-CN" altLang="en-US" sz="16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后</a:t>
            </a:r>
            <a:endParaRPr lang="en-US" altLang="zh-CN" sz="1600" b="1" dirty="0" smtClean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388696" y="3539588"/>
            <a:ext cx="711696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6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80</a:t>
            </a:r>
            <a:r>
              <a:rPr lang="zh-CN" altLang="en-US" sz="16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后</a:t>
            </a:r>
            <a:endParaRPr lang="en-US" altLang="zh-CN" sz="1600" b="1" dirty="0" smtClean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860032" y="4187660"/>
            <a:ext cx="711696" cy="44114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6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70</a:t>
            </a:r>
            <a:r>
              <a:rPr lang="zh-CN" altLang="en-US" sz="16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后</a:t>
            </a:r>
            <a:endParaRPr lang="en-US" altLang="zh-CN" sz="1600" b="1" dirty="0" smtClean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499992" y="4763724"/>
            <a:ext cx="711696" cy="44114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6</a:t>
            </a:r>
            <a:r>
              <a:rPr lang="en-US" altLang="zh-CN" sz="16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</a:t>
            </a:r>
            <a:r>
              <a:rPr lang="zh-CN" altLang="en-US" sz="16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后</a:t>
            </a:r>
            <a:endParaRPr lang="en-US" altLang="zh-CN" sz="1600" b="1" dirty="0" smtClean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923931" y="5339789"/>
            <a:ext cx="1291952" cy="44114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60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后以上</a:t>
            </a:r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691682" y="2963525"/>
            <a:ext cx="1512168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600" b="1" dirty="0" smtClean="0">
                <a:solidFill>
                  <a:srgbClr val="5971CB"/>
                </a:solidFill>
                <a:latin typeface="+mj-ea"/>
                <a:ea typeface="+mj-ea"/>
              </a:rPr>
              <a:t>25</a:t>
            </a:r>
            <a:r>
              <a:rPr lang="zh-CN" altLang="en-US" sz="1600" b="1" dirty="0" smtClean="0">
                <a:solidFill>
                  <a:srgbClr val="5971CB"/>
                </a:solidFill>
                <a:latin typeface="+mj-ea"/>
                <a:ea typeface="+mj-ea"/>
              </a:rPr>
              <a:t>岁及以下</a:t>
            </a:r>
            <a:endParaRPr lang="en-US" altLang="zh-CN" sz="1600" b="1" dirty="0" smtClean="0">
              <a:solidFill>
                <a:srgbClr val="5971CB"/>
              </a:solidFill>
              <a:latin typeface="+mj-ea"/>
              <a:ea typeface="+mj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051723" y="3539588"/>
            <a:ext cx="1368152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600" b="1" dirty="0" smtClean="0">
                <a:solidFill>
                  <a:srgbClr val="5971CB"/>
                </a:solidFill>
                <a:latin typeface="+mj-ea"/>
                <a:ea typeface="+mj-ea"/>
              </a:rPr>
              <a:t>26-35</a:t>
            </a:r>
            <a:r>
              <a:rPr lang="zh-CN" altLang="en-US" sz="1600" b="1" dirty="0" smtClean="0">
                <a:solidFill>
                  <a:srgbClr val="5971CB"/>
                </a:solidFill>
                <a:latin typeface="+mj-ea"/>
                <a:ea typeface="+mj-ea"/>
              </a:rPr>
              <a:t>岁</a:t>
            </a:r>
            <a:endParaRPr lang="en-US" altLang="zh-CN" sz="1600" b="1" dirty="0" smtClean="0">
              <a:solidFill>
                <a:srgbClr val="5971CB"/>
              </a:solidFill>
              <a:latin typeface="+mj-ea"/>
              <a:ea typeface="+mj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043338" y="4187660"/>
            <a:ext cx="1376536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600" b="1" dirty="0" smtClean="0">
                <a:solidFill>
                  <a:srgbClr val="5971CB"/>
                </a:solidFill>
                <a:latin typeface="+mj-ea"/>
                <a:ea typeface="+mj-ea"/>
              </a:rPr>
              <a:t>36-45</a:t>
            </a:r>
            <a:r>
              <a:rPr lang="zh-CN" altLang="en-US" sz="1600" b="1" dirty="0" smtClean="0">
                <a:solidFill>
                  <a:srgbClr val="5971CB"/>
                </a:solidFill>
                <a:latin typeface="+mj-ea"/>
                <a:ea typeface="+mj-ea"/>
              </a:rPr>
              <a:t>岁</a:t>
            </a:r>
            <a:endParaRPr lang="en-US" altLang="zh-CN" sz="1600" b="1" dirty="0" smtClean="0">
              <a:solidFill>
                <a:srgbClr val="5971CB"/>
              </a:solidFill>
              <a:latin typeface="+mj-ea"/>
              <a:ea typeface="+mj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051720" y="4767500"/>
            <a:ext cx="1224136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600" b="1" dirty="0" smtClean="0">
                <a:solidFill>
                  <a:srgbClr val="5971CB"/>
                </a:solidFill>
                <a:latin typeface="+mj-ea"/>
                <a:ea typeface="+mj-ea"/>
              </a:rPr>
              <a:t>46-55</a:t>
            </a:r>
            <a:r>
              <a:rPr lang="zh-CN" altLang="en-US" sz="1600" b="1" dirty="0" smtClean="0">
                <a:solidFill>
                  <a:srgbClr val="5971CB"/>
                </a:solidFill>
                <a:latin typeface="+mj-ea"/>
                <a:ea typeface="+mj-ea"/>
              </a:rPr>
              <a:t>岁</a:t>
            </a:r>
            <a:endParaRPr lang="en-US" altLang="zh-CN" sz="1600" b="1" dirty="0" smtClean="0">
              <a:solidFill>
                <a:srgbClr val="5971CB"/>
              </a:solidFill>
              <a:latin typeface="+mj-ea"/>
              <a:ea typeface="+mj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916091" y="5339789"/>
            <a:ext cx="1215752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600" b="1" dirty="0" smtClean="0">
                <a:solidFill>
                  <a:srgbClr val="5971CB"/>
                </a:solidFill>
                <a:latin typeface="+mj-ea"/>
                <a:ea typeface="+mj-ea"/>
              </a:rPr>
              <a:t>55</a:t>
            </a:r>
            <a:r>
              <a:rPr lang="zh-CN" altLang="en-US" sz="1600" b="1" dirty="0" smtClean="0">
                <a:solidFill>
                  <a:srgbClr val="5971CB"/>
                </a:solidFill>
                <a:latin typeface="+mj-ea"/>
                <a:ea typeface="+mj-ea"/>
              </a:rPr>
              <a:t>岁以上</a:t>
            </a:r>
            <a:endParaRPr lang="en-US" altLang="zh-CN" sz="1600" b="1" dirty="0" smtClean="0">
              <a:solidFill>
                <a:srgbClr val="5971CB"/>
              </a:solidFill>
              <a:latin typeface="+mj-ea"/>
              <a:ea typeface="+mj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472730" y="2057037"/>
            <a:ext cx="4331518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6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2014</a:t>
            </a:r>
            <a:r>
              <a:rPr lang="zh-CN" altLang="en-US" sz="16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年</a:t>
            </a:r>
            <a:r>
              <a:rPr lang="en-US" altLang="zh-CN" sz="16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12</a:t>
            </a:r>
            <a:r>
              <a:rPr lang="zh-CN" altLang="en-US" sz="16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月 移动智能终端用户年龄分布</a:t>
            </a:r>
            <a:endParaRPr lang="en-US" altLang="zh-CN" sz="1600" b="1" dirty="0" smtClean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23817906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移动网民区域分布</a:t>
            </a:r>
            <a:endParaRPr lang="en-US" altLang="zh-CN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95536" y="908720"/>
            <a:ext cx="8280920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6575" lvl="0" indent="-536575" eaLnBrk="0" hangingPunct="0">
              <a:lnSpc>
                <a:spcPct val="150000"/>
              </a:lnSpc>
              <a:spcAft>
                <a:spcPts val="600"/>
              </a:spcAft>
              <a:buBlip>
                <a:blip r:embed="rId3"/>
              </a:buBlip>
              <a:tabLst>
                <a:tab pos="442913" algn="l"/>
              </a:tabLst>
            </a:pPr>
            <a:r>
              <a:rPr lang="zh-CN" altLang="en-US" dirty="0">
                <a:latin typeface="+mj-ea"/>
                <a:ea typeface="+mj-ea"/>
              </a:rPr>
              <a:t>移动网民在沿海</a:t>
            </a:r>
            <a:r>
              <a:rPr lang="zh-CN" altLang="en-US" dirty="0" smtClean="0">
                <a:latin typeface="+mj-ea"/>
                <a:ea typeface="+mj-ea"/>
              </a:rPr>
              <a:t>省份广州、深圳、上海分布</a:t>
            </a:r>
            <a:r>
              <a:rPr lang="zh-CN" altLang="en-US" dirty="0">
                <a:latin typeface="+mj-ea"/>
                <a:ea typeface="+mj-ea"/>
              </a:rPr>
              <a:t>最为</a:t>
            </a:r>
            <a:r>
              <a:rPr lang="zh-CN" altLang="en-US" dirty="0" smtClean="0">
                <a:latin typeface="+mj-ea"/>
                <a:ea typeface="+mj-ea"/>
              </a:rPr>
              <a:t>集中</a:t>
            </a:r>
            <a:r>
              <a:rPr lang="zh-CN" altLang="en-US" dirty="0">
                <a:latin typeface="+mj-ea"/>
                <a:ea typeface="+mj-ea"/>
              </a:rPr>
              <a:t>，而湖南、河南、四川等中部地区用户占比也</a:t>
            </a:r>
            <a:r>
              <a:rPr lang="zh-CN" altLang="en-US" dirty="0" smtClean="0">
                <a:latin typeface="+mj-ea"/>
                <a:ea typeface="+mj-ea"/>
              </a:rPr>
              <a:t>较高。</a:t>
            </a:r>
            <a:endParaRPr lang="en-US" altLang="zh-CN" b="1" dirty="0" smtClean="0">
              <a:solidFill>
                <a:srgbClr val="262626"/>
              </a:solidFill>
              <a:latin typeface="+mj-ea"/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63" y="2490289"/>
            <a:ext cx="4014168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2353999" y="1912621"/>
            <a:ext cx="4331518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6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2014</a:t>
            </a:r>
            <a:r>
              <a:rPr lang="zh-CN" altLang="en-US" sz="16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年</a:t>
            </a:r>
            <a:r>
              <a:rPr lang="en-US" altLang="zh-CN" sz="16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12</a:t>
            </a:r>
            <a:r>
              <a:rPr lang="zh-CN" altLang="en-US" sz="16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月 移动智能终端用户区域分布</a:t>
            </a:r>
            <a:endParaRPr lang="en-US" altLang="zh-CN" sz="1600" b="1" dirty="0" smtClean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051" name="Picture 3" descr="C:\Users\Administrator\Desktop\QQ截图201503242132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072" y="2562499"/>
            <a:ext cx="2933320" cy="342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265742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移动应用发展现状</a:t>
            </a:r>
            <a:endParaRPr lang="en-US" altLang="zh-CN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95536" y="1124748"/>
            <a:ext cx="8280920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6575" lvl="0" indent="-536575" eaLnBrk="0" hangingPunct="0">
              <a:lnSpc>
                <a:spcPct val="150000"/>
              </a:lnSpc>
              <a:spcAft>
                <a:spcPts val="600"/>
              </a:spcAft>
              <a:buBlip>
                <a:blip r:embed="rId3"/>
              </a:buBlip>
              <a:tabLst>
                <a:tab pos="442913" algn="l"/>
              </a:tabLst>
            </a:pPr>
            <a:r>
              <a:rPr lang="zh-CN" altLang="en-US" dirty="0" smtClean="0">
                <a:latin typeface="+mj-ea"/>
                <a:ea typeface="+mj-ea"/>
              </a:rPr>
              <a:t>在移动应用使用率中，一线城市（</a:t>
            </a:r>
            <a:r>
              <a:rPr lang="zh-CN" altLang="en-US" dirty="0" smtClean="0">
                <a:solidFill>
                  <a:srgbClr val="FF0000"/>
                </a:solidFill>
                <a:latin typeface="+mj-ea"/>
                <a:ea typeface="+mj-ea"/>
              </a:rPr>
              <a:t>北上广深</a:t>
            </a:r>
            <a:r>
              <a:rPr lang="zh-CN" altLang="en-US" dirty="0" smtClean="0">
                <a:latin typeface="+mj-ea"/>
                <a:ea typeface="+mj-ea"/>
              </a:rPr>
              <a:t>）用户保持</a:t>
            </a:r>
            <a:r>
              <a:rPr lang="zh-CN" altLang="en-US" dirty="0">
                <a:latin typeface="+mj-ea"/>
                <a:ea typeface="+mj-ea"/>
              </a:rPr>
              <a:t>较</a:t>
            </a:r>
            <a:r>
              <a:rPr lang="zh-CN" altLang="en-US" dirty="0" smtClean="0">
                <a:latin typeface="+mj-ea"/>
                <a:ea typeface="+mj-ea"/>
              </a:rPr>
              <a:t>快的速度增长，随着应用的推广过程中，三线</a:t>
            </a:r>
            <a:r>
              <a:rPr lang="zh-CN" altLang="en-US" dirty="0">
                <a:latin typeface="+mj-ea"/>
                <a:ea typeface="+mj-ea"/>
              </a:rPr>
              <a:t>及以下城市的用户规模赶超二线</a:t>
            </a:r>
            <a:r>
              <a:rPr lang="zh-CN" altLang="en-US" dirty="0" smtClean="0">
                <a:latin typeface="+mj-ea"/>
                <a:ea typeface="+mj-ea"/>
              </a:rPr>
              <a:t>城市。</a:t>
            </a:r>
            <a:endParaRPr lang="en-US" altLang="zh-CN" b="1" dirty="0" smtClean="0">
              <a:solidFill>
                <a:srgbClr val="262626"/>
              </a:solidFill>
              <a:latin typeface="+mj-ea"/>
              <a:ea typeface="+mj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3530" y="5295209"/>
            <a:ext cx="360040" cy="2880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83568" y="4791153"/>
            <a:ext cx="360040" cy="792088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2D050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45566" y="4863161"/>
            <a:ext cx="360040" cy="720080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63563" y="5223201"/>
            <a:ext cx="360040" cy="3600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123608" y="4431113"/>
            <a:ext cx="396169" cy="1152128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19772" y="4500644"/>
            <a:ext cx="360040" cy="1080120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109735" y="5013176"/>
            <a:ext cx="360040" cy="5760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69773" y="3999065"/>
            <a:ext cx="360040" cy="1584176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829819" y="3927055"/>
            <a:ext cx="418151" cy="1656184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788024" y="4716668"/>
            <a:ext cx="360040" cy="86409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148067" y="3780568"/>
            <a:ext cx="360040" cy="1800200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532410" y="3356995"/>
            <a:ext cx="360040" cy="2232248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pic>
        <p:nvPicPr>
          <p:cNvPr id="3074" name="Picture 2" descr="C:\Users\Administrator\Desktop\QQ截图201503162248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3717032"/>
            <a:ext cx="2664296" cy="187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矩形 21"/>
          <p:cNvSpPr/>
          <p:nvPr/>
        </p:nvSpPr>
        <p:spPr>
          <a:xfrm>
            <a:off x="1619675" y="2348881"/>
            <a:ext cx="5760641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2014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年</a:t>
            </a: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Q1-Q4 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一二三线城市移动智能终端用户规模及增速</a:t>
            </a:r>
            <a:endParaRPr lang="en-US" altLang="zh-CN" sz="1600" b="1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67544" y="5589245"/>
            <a:ext cx="936104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2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2014Q1</a:t>
            </a:r>
            <a:endParaRPr lang="en-US" altLang="zh-CN" sz="1200" b="1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907706" y="5589245"/>
            <a:ext cx="936104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2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2014Q2</a:t>
            </a:r>
            <a:endParaRPr lang="en-US" altLang="zh-CN" sz="1200" b="1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347866" y="5589245"/>
            <a:ext cx="936104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2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2014Q3</a:t>
            </a:r>
            <a:endParaRPr lang="en-US" altLang="zh-CN" sz="1200" b="1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004048" y="5589245"/>
            <a:ext cx="936104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2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2014Q4</a:t>
            </a:r>
            <a:endParaRPr lang="en-US" altLang="zh-CN" sz="1200" b="1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74558287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2" name="Text Box 35"/>
          <p:cNvSpPr txBox="1">
            <a:spLocks noChangeArrowheads="1"/>
          </p:cNvSpPr>
          <p:nvPr/>
        </p:nvSpPr>
        <p:spPr bwMode="auto">
          <a:xfrm>
            <a:off x="1660525" y="722313"/>
            <a:ext cx="18466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244194" y="1190535"/>
            <a:ext cx="8280920" cy="1315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6575" lvl="0" indent="-536575" eaLnBrk="0" hangingPunct="0">
              <a:lnSpc>
                <a:spcPct val="150000"/>
              </a:lnSpc>
              <a:spcAft>
                <a:spcPts val="600"/>
              </a:spcAft>
              <a:buBlip>
                <a:blip r:embed="rId3"/>
              </a:buBlip>
              <a:tabLst>
                <a:tab pos="442913" algn="l"/>
              </a:tabLst>
            </a:pPr>
            <a:r>
              <a:rPr lang="zh-CN" altLang="en-US" dirty="0">
                <a:latin typeface="+mj-ea"/>
                <a:ea typeface="+mj-ea"/>
              </a:rPr>
              <a:t>全国平均每部移动设备上安装</a:t>
            </a:r>
            <a:r>
              <a:rPr lang="en-US" altLang="zh-CN" b="1" dirty="0">
                <a:latin typeface="+mj-ea"/>
                <a:ea typeface="+mj-ea"/>
              </a:rPr>
              <a:t>34</a:t>
            </a:r>
            <a:r>
              <a:rPr lang="zh-CN" altLang="en-US" dirty="0">
                <a:latin typeface="+mj-ea"/>
                <a:ea typeface="+mj-ea"/>
              </a:rPr>
              <a:t>款应用，设备平均每天打开应用</a:t>
            </a:r>
            <a:r>
              <a:rPr lang="en-US" altLang="zh-CN" b="1" dirty="0">
                <a:latin typeface="+mj-ea"/>
                <a:ea typeface="+mj-ea"/>
              </a:rPr>
              <a:t>20</a:t>
            </a:r>
            <a:r>
              <a:rPr lang="zh-CN" altLang="en-US" dirty="0" smtClean="0">
                <a:latin typeface="+mj-ea"/>
                <a:ea typeface="+mj-ea"/>
              </a:rPr>
              <a:t>款。</a:t>
            </a:r>
            <a:r>
              <a:rPr lang="en-US" altLang="zh-CN" b="1" dirty="0">
                <a:latin typeface="+mj-ea"/>
                <a:ea typeface="+mj-ea"/>
              </a:rPr>
              <a:t>i</a:t>
            </a:r>
            <a:r>
              <a:rPr lang="en-US" altLang="zh-CN" b="1" dirty="0" smtClean="0">
                <a:latin typeface="+mj-ea"/>
                <a:ea typeface="+mj-ea"/>
              </a:rPr>
              <a:t>OS</a:t>
            </a:r>
            <a:r>
              <a:rPr lang="zh-CN" altLang="en-US" dirty="0">
                <a:latin typeface="+mj-ea"/>
                <a:ea typeface="+mj-ea"/>
              </a:rPr>
              <a:t>用户对操作系统的更新行为更加积极，使用</a:t>
            </a:r>
            <a:r>
              <a:rPr lang="en-US" altLang="zh-CN" b="1" dirty="0">
                <a:latin typeface="+mj-ea"/>
                <a:ea typeface="+mj-ea"/>
              </a:rPr>
              <a:t>iOS 8.0</a:t>
            </a:r>
            <a:r>
              <a:rPr lang="zh-CN" altLang="en-US" dirty="0">
                <a:latin typeface="+mj-ea"/>
                <a:ea typeface="+mj-ea"/>
              </a:rPr>
              <a:t>以上</a:t>
            </a:r>
            <a:r>
              <a:rPr lang="zh-CN" altLang="en-US" dirty="0" smtClean="0">
                <a:latin typeface="+mj-ea"/>
                <a:ea typeface="+mj-ea"/>
              </a:rPr>
              <a:t>版本的用户达</a:t>
            </a:r>
            <a:r>
              <a:rPr lang="zh-CN" altLang="zh-CN" dirty="0">
                <a:latin typeface="+mj-ea"/>
                <a:ea typeface="+mj-ea"/>
              </a:rPr>
              <a:t>8</a:t>
            </a:r>
            <a:r>
              <a:rPr lang="zh-CN" altLang="en-US" dirty="0" smtClean="0">
                <a:latin typeface="+mj-ea"/>
                <a:ea typeface="+mj-ea"/>
              </a:rPr>
              <a:t>成</a:t>
            </a:r>
            <a:r>
              <a:rPr lang="zh-CN" altLang="en-US" dirty="0">
                <a:latin typeface="+mj-ea"/>
                <a:ea typeface="+mj-ea"/>
              </a:rPr>
              <a:t>以上</a:t>
            </a:r>
            <a:endParaRPr lang="en-US" altLang="zh-CN" b="1" dirty="0" smtClean="0">
              <a:solidFill>
                <a:srgbClr val="262626"/>
              </a:solidFill>
              <a:latin typeface="+mj-ea"/>
              <a:ea typeface="+mj-ea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259636" y="2996150"/>
            <a:ext cx="1893205" cy="1893600"/>
          </a:xfrm>
          <a:prstGeom prst="ellipse">
            <a:avLst/>
          </a:prstGeom>
          <a:solidFill>
            <a:srgbClr val="3A7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" name="同心圆 2"/>
          <p:cNvSpPr/>
          <p:nvPr/>
        </p:nvSpPr>
        <p:spPr>
          <a:xfrm>
            <a:off x="971600" y="2755989"/>
            <a:ext cx="2434120" cy="2401200"/>
          </a:xfrm>
          <a:prstGeom prst="donut">
            <a:avLst>
              <a:gd name="adj" fmla="val 5434"/>
            </a:avLst>
          </a:prstGeom>
          <a:solidFill>
            <a:srgbClr val="6B9E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508104" y="3068960"/>
            <a:ext cx="1622747" cy="1627200"/>
          </a:xfrm>
          <a:prstGeom prst="ellipse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9" name="同心圆 8"/>
          <p:cNvSpPr/>
          <p:nvPr/>
        </p:nvSpPr>
        <p:spPr>
          <a:xfrm>
            <a:off x="5292080" y="2852936"/>
            <a:ext cx="2088000" cy="2088000"/>
          </a:xfrm>
          <a:prstGeom prst="donut">
            <a:avLst>
              <a:gd name="adj" fmla="val 5434"/>
            </a:avLst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75656" y="3428997"/>
            <a:ext cx="13559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ea"/>
                <a:ea typeface="+mj-ea"/>
              </a:rPr>
              <a:t>34</a:t>
            </a:r>
            <a:r>
              <a:rPr lang="zh-CN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ea"/>
                <a:ea typeface="+mj-ea"/>
              </a:rPr>
              <a:t>款</a:t>
            </a:r>
            <a:endParaRPr lang="zh-CN" altLang="en-US" sz="28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685965" y="3501005"/>
            <a:ext cx="13559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ea"/>
                <a:ea typeface="+mj-ea"/>
              </a:rPr>
              <a:t>20</a:t>
            </a:r>
            <a:r>
              <a:rPr lang="zh-CN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ea"/>
                <a:ea typeface="+mj-ea"/>
              </a:rPr>
              <a:t>款</a:t>
            </a:r>
            <a:endParaRPr lang="zh-CN" alt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39555" y="5693186"/>
            <a:ext cx="3456384" cy="4001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2000" b="1" cap="all" spc="0" dirty="0" smtClean="0">
                <a:ln w="0"/>
                <a:solidFill>
                  <a:schemeClr val="bg1"/>
                </a:solidFill>
                <a:effectLst>
                  <a:reflection blurRad="12700" stA="50000" endPos="50000" dist="5000" dir="5400000" sy="-100000" rotWithShape="0"/>
                </a:effectLst>
                <a:latin typeface="+mj-ea"/>
                <a:ea typeface="+mj-ea"/>
              </a:rPr>
              <a:t>平均每部设备</a:t>
            </a:r>
            <a:r>
              <a:rPr lang="zh-CN" altLang="en-US" sz="2000" b="1" cap="all" spc="0" dirty="0" smtClean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  <a:latin typeface="+mj-ea"/>
                <a:ea typeface="+mj-ea"/>
              </a:rPr>
              <a:t>安装</a:t>
            </a:r>
            <a:r>
              <a:rPr lang="zh-CN" altLang="en-US" sz="2000" b="1" cap="all" spc="0" dirty="0" smtClean="0">
                <a:ln w="0"/>
                <a:solidFill>
                  <a:schemeClr val="bg1"/>
                </a:solidFill>
                <a:effectLst>
                  <a:reflection blurRad="12700" stA="50000" endPos="50000" dist="5000" dir="5400000" sy="-100000" rotWithShape="0"/>
                </a:effectLst>
                <a:latin typeface="+mj-ea"/>
                <a:ea typeface="+mj-ea"/>
              </a:rPr>
              <a:t>应用款数</a:t>
            </a:r>
            <a:endParaRPr lang="zh-CN" altLang="en-US" sz="2000" b="1" cap="all" spc="0" dirty="0">
              <a:ln w="0"/>
              <a:solidFill>
                <a:schemeClr val="bg1"/>
              </a:solidFill>
              <a:effectLst>
                <a:reflection blurRad="12700" stA="50000" endPos="50000" dist="5000" dir="5400000" sy="-100000" rotWithShape="0"/>
              </a:effectLst>
              <a:latin typeface="+mj-ea"/>
              <a:ea typeface="+mj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076058" y="5661245"/>
            <a:ext cx="2952328" cy="400110"/>
          </a:xfrm>
          <a:prstGeom prst="rect">
            <a:avLst/>
          </a:prstGeom>
          <a:solidFill>
            <a:srgbClr val="0000FF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2000" b="1" cap="all" spc="0" dirty="0" smtClean="0">
                <a:ln w="0"/>
                <a:solidFill>
                  <a:schemeClr val="bg1"/>
                </a:solidFill>
                <a:effectLst>
                  <a:reflection blurRad="12700" stA="50000" endPos="50000" dist="5000" dir="5400000" sy="-100000" rotWithShape="0"/>
                </a:effectLst>
                <a:latin typeface="+mj-ea"/>
                <a:ea typeface="+mj-ea"/>
              </a:rPr>
              <a:t>设备平均每天</a:t>
            </a:r>
            <a:r>
              <a:rPr lang="zh-CN" altLang="en-US" sz="2000" b="1" cap="all" spc="0" dirty="0" smtClean="0">
                <a:ln w="0"/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  <a:latin typeface="+mj-ea"/>
                <a:ea typeface="+mj-ea"/>
              </a:rPr>
              <a:t>打开</a:t>
            </a:r>
            <a:r>
              <a:rPr lang="zh-CN" altLang="en-US" sz="2000" b="1" cap="all" spc="0" dirty="0" smtClean="0">
                <a:ln w="0"/>
                <a:solidFill>
                  <a:schemeClr val="bg1"/>
                </a:solidFill>
                <a:effectLst>
                  <a:reflection blurRad="12700" stA="50000" endPos="50000" dist="5000" dir="5400000" sy="-100000" rotWithShape="0"/>
                </a:effectLst>
                <a:latin typeface="+mj-ea"/>
                <a:ea typeface="+mj-ea"/>
              </a:rPr>
              <a:t>款数</a:t>
            </a:r>
            <a:endParaRPr lang="zh-CN" altLang="en-US" sz="2000" b="1" cap="all" spc="0" dirty="0">
              <a:ln w="0"/>
              <a:solidFill>
                <a:schemeClr val="bg1"/>
              </a:solidFill>
              <a:effectLst>
                <a:reflection blurRad="12700" stA="50000" endPos="50000" dist="5000" dir="5400000" sy="-100000" rotWithShape="0"/>
              </a:effectLst>
              <a:latin typeface="+mj-ea"/>
              <a:ea typeface="+mj-ea"/>
            </a:endParaRPr>
          </a:p>
        </p:txBody>
      </p:sp>
      <p:sp>
        <p:nvSpPr>
          <p:cNvPr id="1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移动应用发展现状</a:t>
            </a:r>
            <a:endParaRPr lang="en-US" altLang="zh-CN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9155321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移动网民需求更加多元</a:t>
            </a:r>
            <a:endParaRPr lang="en-US" altLang="zh-CN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5536" y="1124744"/>
            <a:ext cx="8280920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6575" lvl="0" indent="-536575" eaLnBrk="0" hangingPunct="0">
              <a:lnSpc>
                <a:spcPct val="150000"/>
              </a:lnSpc>
              <a:spcAft>
                <a:spcPts val="600"/>
              </a:spcAft>
              <a:buBlip>
                <a:blip r:embed="rId3"/>
              </a:buBlip>
              <a:tabLst>
                <a:tab pos="442913" algn="l"/>
              </a:tabLst>
            </a:pPr>
            <a:r>
              <a:rPr lang="zh-CN" altLang="en-US" dirty="0">
                <a:latin typeface="+mj-ea"/>
                <a:ea typeface="+mj-ea"/>
              </a:rPr>
              <a:t>移动互联网进入高速发展期，用户需求多元化释放，行业更加趋于细分</a:t>
            </a:r>
            <a:r>
              <a:rPr lang="zh-CN" altLang="en-US" dirty="0" smtClean="0">
                <a:latin typeface="+mj-ea"/>
                <a:ea typeface="+mj-ea"/>
              </a:rPr>
              <a:t>化。</a:t>
            </a:r>
            <a:endParaRPr lang="en-US" altLang="zh-CN" b="1" dirty="0" smtClean="0">
              <a:solidFill>
                <a:srgbClr val="262626"/>
              </a:solidFill>
              <a:latin typeface="+mj-ea"/>
              <a:ea typeface="+mj-ea"/>
            </a:endParaRPr>
          </a:p>
        </p:txBody>
      </p:sp>
      <p:pic>
        <p:nvPicPr>
          <p:cNvPr id="58370" name="Picture 2" descr="C:\Users\Administrator\Desktop\1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04864"/>
            <a:ext cx="7992888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650505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移动互联网行业细分</a:t>
            </a:r>
            <a:endParaRPr lang="en-US" altLang="zh-CN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5536" y="1124744"/>
            <a:ext cx="8280920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6575" lvl="0" indent="-536575" eaLnBrk="0" hangingPunct="0">
              <a:lnSpc>
                <a:spcPct val="150000"/>
              </a:lnSpc>
              <a:spcAft>
                <a:spcPts val="600"/>
              </a:spcAft>
              <a:buBlip>
                <a:blip r:embed="rId3"/>
              </a:buBlip>
              <a:tabLst>
                <a:tab pos="442913" algn="l"/>
              </a:tabLst>
            </a:pPr>
            <a:r>
              <a:rPr lang="en-US" altLang="zh-CN" b="1" dirty="0">
                <a:latin typeface="+mj-ea"/>
                <a:ea typeface="+mj-ea"/>
              </a:rPr>
              <a:t>O2O</a:t>
            </a:r>
            <a:r>
              <a:rPr lang="zh-CN" altLang="en-US" dirty="0">
                <a:latin typeface="+mj-ea"/>
                <a:ea typeface="+mj-ea"/>
              </a:rPr>
              <a:t>行业应用数量快速增加，覆盖更多生活相关</a:t>
            </a:r>
            <a:r>
              <a:rPr lang="zh-CN" altLang="en-US" dirty="0" smtClean="0">
                <a:latin typeface="+mj-ea"/>
                <a:ea typeface="+mj-ea"/>
              </a:rPr>
              <a:t>领域。</a:t>
            </a:r>
            <a:endParaRPr lang="en-US" altLang="zh-CN" b="1" dirty="0" smtClean="0">
              <a:solidFill>
                <a:srgbClr val="262626"/>
              </a:solidFill>
              <a:latin typeface="+mj-ea"/>
              <a:ea typeface="+mj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31640" y="3933056"/>
            <a:ext cx="792088" cy="864096"/>
          </a:xfrm>
          <a:prstGeom prst="rect">
            <a:avLst/>
          </a:prstGeom>
          <a:solidFill>
            <a:srgbClr val="3A7DC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+mj-ea"/>
                <a:ea typeface="+mj-ea"/>
              </a:rPr>
              <a:t>27</a:t>
            </a:r>
            <a:endParaRPr lang="zh-CN" altLang="en-US" sz="1400" dirty="0">
              <a:latin typeface="+mj-ea"/>
              <a:ea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99792" y="3429003"/>
            <a:ext cx="792088" cy="1368152"/>
          </a:xfrm>
          <a:prstGeom prst="rect">
            <a:avLst/>
          </a:prstGeom>
          <a:solidFill>
            <a:srgbClr val="3A7DC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+mj-ea"/>
                <a:ea typeface="+mj-ea"/>
              </a:rPr>
              <a:t>44</a:t>
            </a:r>
            <a:endParaRPr lang="zh-CN" altLang="en-US" sz="1400" dirty="0">
              <a:latin typeface="+mj-ea"/>
              <a:ea typeface="+mj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971600" y="4797152"/>
            <a:ext cx="2952328" cy="0"/>
          </a:xfrm>
          <a:prstGeom prst="line">
            <a:avLst/>
          </a:prstGeom>
          <a:ln>
            <a:solidFill>
              <a:srgbClr val="5971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流程图: 联系 7"/>
          <p:cNvSpPr/>
          <p:nvPr/>
        </p:nvSpPr>
        <p:spPr>
          <a:xfrm>
            <a:off x="5004048" y="3105056"/>
            <a:ext cx="828000" cy="828000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+mj-ea"/>
                <a:ea typeface="+mj-ea"/>
              </a:rPr>
              <a:t>社区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9" name="流程图: 联系 8"/>
          <p:cNvSpPr/>
          <p:nvPr/>
        </p:nvSpPr>
        <p:spPr>
          <a:xfrm>
            <a:off x="5683284" y="2564992"/>
            <a:ext cx="1008000" cy="1008000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餐饮</a:t>
            </a:r>
          </a:p>
        </p:txBody>
      </p:sp>
      <p:sp>
        <p:nvSpPr>
          <p:cNvPr id="10" name="流程图: 联系 9"/>
          <p:cNvSpPr/>
          <p:nvPr/>
        </p:nvSpPr>
        <p:spPr>
          <a:xfrm>
            <a:off x="6475372" y="3141056"/>
            <a:ext cx="900000" cy="900000"/>
          </a:xfrm>
          <a:prstGeom prst="flowChartConnector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+mj-ea"/>
                <a:ea typeface="+mj-ea"/>
              </a:rPr>
              <a:t>票务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1" name="流程图: 联系 10"/>
          <p:cNvSpPr/>
          <p:nvPr/>
        </p:nvSpPr>
        <p:spPr>
          <a:xfrm>
            <a:off x="7051436" y="2636912"/>
            <a:ext cx="720000" cy="720000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+mj-ea"/>
                <a:ea typeface="+mj-ea"/>
              </a:rPr>
              <a:t>医疗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2" name="流程图: 联系 11"/>
          <p:cNvSpPr/>
          <p:nvPr/>
        </p:nvSpPr>
        <p:spPr>
          <a:xfrm>
            <a:off x="7578165" y="3067444"/>
            <a:ext cx="792000" cy="792000"/>
          </a:xfrm>
          <a:prstGeom prst="flowChartConnector">
            <a:avLst/>
          </a:prstGeom>
          <a:solidFill>
            <a:srgbClr val="FF66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+mj-ea"/>
                <a:ea typeface="+mj-ea"/>
              </a:rPr>
              <a:t>母婴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3" name="流程图: 联系 12"/>
          <p:cNvSpPr/>
          <p:nvPr/>
        </p:nvSpPr>
        <p:spPr>
          <a:xfrm>
            <a:off x="7740456" y="4078365"/>
            <a:ext cx="936000" cy="936000"/>
          </a:xfrm>
          <a:prstGeom prst="flowChartConnector">
            <a:avLst/>
          </a:prstGeom>
          <a:solidFill>
            <a:srgbClr val="4597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+mj-ea"/>
                <a:ea typeface="+mj-ea"/>
              </a:rPr>
              <a:t>教育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4" name="流程图: 联系 13"/>
          <p:cNvSpPr/>
          <p:nvPr/>
        </p:nvSpPr>
        <p:spPr>
          <a:xfrm>
            <a:off x="7123444" y="3645112"/>
            <a:ext cx="864000" cy="864000"/>
          </a:xfrm>
          <a:prstGeom prst="flowChartConnector">
            <a:avLst/>
          </a:prstGeom>
          <a:solidFill>
            <a:srgbClr val="3A7DC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+mj-ea"/>
                <a:ea typeface="+mj-ea"/>
              </a:rPr>
              <a:t>房产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5" name="流程图: 联系 14"/>
          <p:cNvSpPr/>
          <p:nvPr/>
        </p:nvSpPr>
        <p:spPr>
          <a:xfrm>
            <a:off x="5899311" y="3817277"/>
            <a:ext cx="1079127" cy="1080000"/>
          </a:xfrm>
          <a:prstGeom prst="flowChartConnector">
            <a:avLst/>
          </a:prstGeom>
          <a:solidFill>
            <a:srgbClr val="FF8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+mj-ea"/>
                <a:ea typeface="+mj-ea"/>
              </a:rPr>
              <a:t>旅游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6" name="流程图: 联系 15"/>
          <p:cNvSpPr/>
          <p:nvPr/>
        </p:nvSpPr>
        <p:spPr>
          <a:xfrm>
            <a:off x="6835412" y="4365192"/>
            <a:ext cx="792000" cy="792000"/>
          </a:xfrm>
          <a:prstGeom prst="flowChartConnector">
            <a:avLst/>
          </a:prstGeom>
          <a:solidFill>
            <a:srgbClr val="6600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+mj-ea"/>
                <a:ea typeface="+mj-ea"/>
              </a:rPr>
              <a:t>家政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7" name="流程图: 联系 16"/>
          <p:cNvSpPr/>
          <p:nvPr/>
        </p:nvSpPr>
        <p:spPr>
          <a:xfrm>
            <a:off x="4891198" y="3889281"/>
            <a:ext cx="1188000" cy="118800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+mj-ea"/>
                <a:ea typeface="+mj-ea"/>
              </a:rPr>
              <a:t>汽车服务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39556" y="2276875"/>
            <a:ext cx="3384375" cy="810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6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2014</a:t>
            </a:r>
            <a:r>
              <a:rPr lang="zh-CN" altLang="en-US" sz="16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年</a:t>
            </a:r>
            <a:r>
              <a:rPr lang="en-US" altLang="zh-CN" sz="16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1-12</a:t>
            </a:r>
            <a:r>
              <a:rPr lang="zh-CN" altLang="en-US" sz="16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月 </a:t>
            </a:r>
            <a:r>
              <a:rPr lang="en-US" altLang="zh-CN" sz="16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Top1000</a:t>
            </a:r>
            <a:r>
              <a:rPr lang="zh-CN" altLang="en-US" sz="16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应用中</a:t>
            </a:r>
            <a:r>
              <a:rPr lang="en-US" altLang="zh-CN" sz="16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O2O</a:t>
            </a:r>
            <a:r>
              <a:rPr lang="zh-CN" altLang="en-US" sz="16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应用款数</a:t>
            </a:r>
            <a:endParaRPr lang="en-US" altLang="zh-CN" sz="1600" b="1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259632" y="3429555"/>
            <a:ext cx="936104" cy="39754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zh-CN" altLang="en-US" sz="14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单位：款</a:t>
            </a:r>
            <a:endParaRPr lang="en-US" altLang="zh-CN" sz="1400" b="1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043608" y="4750031"/>
            <a:ext cx="1152128" cy="397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4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2014</a:t>
            </a:r>
            <a:r>
              <a:rPr lang="zh-CN" altLang="en-US" sz="14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年</a:t>
            </a:r>
            <a:r>
              <a:rPr lang="en-US" altLang="zh-CN" sz="14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1</a:t>
            </a:r>
            <a:r>
              <a:rPr lang="zh-CN" altLang="en-US" sz="14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月</a:t>
            </a:r>
            <a:endParaRPr lang="en-US" altLang="zh-CN" sz="1400" b="1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411760" y="4787863"/>
            <a:ext cx="1296149" cy="397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  <a:spcAft>
                <a:spcPts val="600"/>
              </a:spcAft>
              <a:tabLst>
                <a:tab pos="442913" algn="l"/>
              </a:tabLst>
            </a:pPr>
            <a:r>
              <a:rPr lang="en-US" altLang="zh-CN" sz="14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2014</a:t>
            </a:r>
            <a:r>
              <a:rPr lang="zh-CN" altLang="en-US" sz="14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年</a:t>
            </a:r>
            <a:r>
              <a:rPr lang="en-US" altLang="zh-CN" sz="14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12</a:t>
            </a:r>
            <a:r>
              <a:rPr lang="zh-CN" altLang="en-US" sz="14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月</a:t>
            </a:r>
            <a:endParaRPr lang="en-US" altLang="zh-CN" sz="1400" b="1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05015675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移动电商</a:t>
            </a:r>
            <a:r>
              <a:rPr lang="zh-CN" altLang="en-US" b="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及</a:t>
            </a:r>
            <a:r>
              <a:rPr lang="en-US" altLang="zh-CN" b="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O2O</a:t>
            </a:r>
            <a:r>
              <a:rPr lang="zh-CN" altLang="en-US" b="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的崛起</a:t>
            </a:r>
            <a:endParaRPr lang="en-US" altLang="zh-CN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5536" y="1124744"/>
            <a:ext cx="8280920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6575" lvl="0" indent="-536575" eaLnBrk="0" hangingPunct="0">
              <a:lnSpc>
                <a:spcPct val="150000"/>
              </a:lnSpc>
              <a:spcAft>
                <a:spcPts val="600"/>
              </a:spcAft>
              <a:buBlip>
                <a:blip r:embed="rId3"/>
              </a:buBlip>
              <a:tabLst>
                <a:tab pos="442913" algn="l"/>
              </a:tabLst>
            </a:pPr>
            <a:r>
              <a:rPr lang="zh-CN" altLang="en-US" dirty="0">
                <a:latin typeface="+mj-ea"/>
                <a:ea typeface="+mj-ea"/>
              </a:rPr>
              <a:t>电商移动端交易占比提升，社交电商逐渐兴起，</a:t>
            </a:r>
            <a:r>
              <a:rPr lang="en-US" altLang="zh-CN" b="1" dirty="0">
                <a:latin typeface="+mj-ea"/>
                <a:ea typeface="+mj-ea"/>
              </a:rPr>
              <a:t>O2O</a:t>
            </a:r>
            <a:r>
              <a:rPr lang="zh-CN" altLang="en-US" dirty="0">
                <a:latin typeface="+mj-ea"/>
                <a:ea typeface="+mj-ea"/>
              </a:rPr>
              <a:t>与移动电商协同构建移动消费</a:t>
            </a:r>
            <a:r>
              <a:rPr lang="zh-CN" altLang="en-US" dirty="0" smtClean="0">
                <a:latin typeface="+mj-ea"/>
                <a:ea typeface="+mj-ea"/>
              </a:rPr>
              <a:t>闭环。</a:t>
            </a:r>
            <a:endParaRPr lang="en-US" altLang="zh-CN" b="1" dirty="0" smtClean="0">
              <a:solidFill>
                <a:srgbClr val="262626"/>
              </a:solidFill>
              <a:latin typeface="+mj-ea"/>
              <a:ea typeface="+mj-ea"/>
            </a:endParaRPr>
          </a:p>
        </p:txBody>
      </p:sp>
      <p:pic>
        <p:nvPicPr>
          <p:cNvPr id="61442" name="Picture 2" descr="C:\Users\Administrator\Desktop\1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2348880"/>
            <a:ext cx="8084847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87996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fontAlgn="auto">
              <a:spcAft>
                <a:spcPts val="0"/>
              </a:spcAft>
              <a:buNone/>
            </a:pPr>
            <a:r>
              <a:rPr lang="zh-CN" altLang="en-US" b="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移动广告的投放趋势</a:t>
            </a:r>
            <a:endParaRPr lang="en-US" altLang="zh-CN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5536" y="1124744"/>
            <a:ext cx="8280920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6575" lvl="0" indent="-536575" eaLnBrk="0" hangingPunct="0">
              <a:lnSpc>
                <a:spcPct val="150000"/>
              </a:lnSpc>
              <a:spcAft>
                <a:spcPts val="600"/>
              </a:spcAft>
              <a:buBlip>
                <a:blip r:embed="rId3"/>
              </a:buBlip>
              <a:tabLst>
                <a:tab pos="442913" algn="l"/>
              </a:tabLst>
            </a:pPr>
            <a:r>
              <a:rPr lang="zh-CN" altLang="en-US" dirty="0">
                <a:latin typeface="+mj-ea"/>
                <a:ea typeface="+mj-ea"/>
              </a:rPr>
              <a:t>移动广告行业对广告效果和用户生命周期的关注度快速提升，广告投放由粗放式向精准营销</a:t>
            </a:r>
            <a:r>
              <a:rPr lang="zh-CN" altLang="en-US" dirty="0" smtClean="0">
                <a:latin typeface="+mj-ea"/>
                <a:ea typeface="+mj-ea"/>
              </a:rPr>
              <a:t>迈进。</a:t>
            </a:r>
            <a:endParaRPr lang="en-US" altLang="zh-CN" b="1" dirty="0" smtClean="0">
              <a:solidFill>
                <a:srgbClr val="262626"/>
              </a:solidFill>
              <a:latin typeface="+mj-ea"/>
              <a:ea typeface="+mj-ea"/>
            </a:endParaRPr>
          </a:p>
        </p:txBody>
      </p:sp>
      <p:pic>
        <p:nvPicPr>
          <p:cNvPr id="62466" name="Picture 2" descr="C:\Users\Administrator\Desktop\1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420888"/>
            <a:ext cx="7862355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986249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fontAlgn="auto">
              <a:spcAft>
                <a:spcPts val="0"/>
              </a:spcAft>
              <a:buNone/>
            </a:pPr>
            <a:r>
              <a:rPr lang="zh-CN" altLang="en-US" b="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互联网金融类的发展</a:t>
            </a:r>
            <a:endParaRPr lang="en-US" altLang="zh-CN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5536" y="1124744"/>
            <a:ext cx="8280920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6575" lvl="0" indent="-536575" eaLnBrk="0" hangingPunct="0">
              <a:lnSpc>
                <a:spcPct val="150000"/>
              </a:lnSpc>
              <a:spcAft>
                <a:spcPts val="600"/>
              </a:spcAft>
              <a:buBlip>
                <a:blip r:embed="rId3"/>
              </a:buBlip>
              <a:tabLst>
                <a:tab pos="442913" algn="l"/>
              </a:tabLst>
            </a:pPr>
            <a:r>
              <a:rPr lang="zh-CN" altLang="en-US" dirty="0">
                <a:latin typeface="+mj-ea"/>
                <a:ea typeface="+mj-ea"/>
              </a:rPr>
              <a:t>互联网金融增势趋于理性，传统金融企业迎来移动端发展</a:t>
            </a:r>
            <a:r>
              <a:rPr lang="zh-CN" altLang="en-US" dirty="0" smtClean="0">
                <a:latin typeface="+mj-ea"/>
                <a:ea typeface="+mj-ea"/>
              </a:rPr>
              <a:t>机遇。</a:t>
            </a:r>
            <a:endParaRPr lang="en-US" altLang="zh-CN" b="1" dirty="0" smtClean="0">
              <a:solidFill>
                <a:srgbClr val="262626"/>
              </a:solidFill>
              <a:latin typeface="+mj-ea"/>
              <a:ea typeface="+mj-ea"/>
            </a:endParaRPr>
          </a:p>
        </p:txBody>
      </p:sp>
      <p:pic>
        <p:nvPicPr>
          <p:cNvPr id="63490" name="Picture 2" descr="C:\Users\Administrator\Desktop\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76872"/>
            <a:ext cx="8259935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254871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C:\Users\Administrator\Desktop\12558061_9948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85" y="4078878"/>
            <a:ext cx="3169320" cy="236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Administrator\Desktop\2-1310261059122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733" y="2416676"/>
            <a:ext cx="4868781" cy="360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C:\Users\Administrator\Desktop\10578304_68969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01" y="1118327"/>
            <a:ext cx="3570439" cy="287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Box 10"/>
          <p:cNvSpPr txBox="1">
            <a:spLocks noChangeArrowheads="1"/>
          </p:cNvSpPr>
          <p:nvPr/>
        </p:nvSpPr>
        <p:spPr bwMode="black">
          <a:xfrm rot="511862">
            <a:off x="3648895" y="1383431"/>
            <a:ext cx="547746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3600" b="1" dirty="0" smtClean="0">
                <a:solidFill>
                  <a:srgbClr val="FF0000"/>
                </a:solidFill>
                <a:latin typeface="+mj-ea"/>
                <a:ea typeface="+mj-ea"/>
                <a:sym typeface="Wingdings" panose="05000000000000000000" pitchFamily="2" charset="2"/>
              </a:rPr>
              <a:t>人山人海</a:t>
            </a:r>
            <a:r>
              <a:rPr lang="en-US" altLang="zh-CN" sz="3600" b="1" dirty="0" smtClean="0">
                <a:solidFill>
                  <a:srgbClr val="FF0000"/>
                </a:solidFill>
                <a:latin typeface="+mj-ea"/>
                <a:ea typeface="+mj-ea"/>
                <a:sym typeface="Wingdings" panose="05000000000000000000" pitchFamily="2" charset="2"/>
              </a:rPr>
              <a:t>!  </a:t>
            </a:r>
            <a:r>
              <a:rPr lang="zh-CN" altLang="en-US" sz="3600" b="1" dirty="0" smtClean="0">
                <a:solidFill>
                  <a:srgbClr val="FF0000"/>
                </a:solidFill>
                <a:latin typeface="+mj-ea"/>
                <a:ea typeface="+mj-ea"/>
                <a:sym typeface="Wingdings" panose="05000000000000000000" pitchFamily="2" charset="2"/>
              </a:rPr>
              <a:t>“鸭梨”山大</a:t>
            </a:r>
            <a:r>
              <a:rPr lang="en-US" altLang="zh-CN" sz="3600" b="1" dirty="0" smtClean="0">
                <a:solidFill>
                  <a:srgbClr val="FF0000"/>
                </a:solidFill>
                <a:latin typeface="+mj-ea"/>
                <a:ea typeface="+mj-ea"/>
              </a:rPr>
              <a:t>!!</a:t>
            </a:r>
            <a:endParaRPr lang="en-US" altLang="zh-CN" sz="36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目前遇到的就业形势如何？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/>
            </a:r>
            <a:b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8149622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0" name="TextBox 15"/>
          <p:cNvSpPr>
            <a:spLocks noChangeArrowheads="1"/>
          </p:cNvSpPr>
          <p:nvPr/>
        </p:nvSpPr>
        <p:spPr bwMode="auto">
          <a:xfrm>
            <a:off x="8335966" y="250827"/>
            <a:ext cx="338137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pPr algn="ctr"/>
            <a:r>
              <a:rPr lang="en-US" altLang="zh-CN" sz="1400">
                <a:solidFill>
                  <a:srgbClr val="FFFFFF"/>
                </a:solidFill>
                <a:latin typeface="Arial Unicode MS" charset="0"/>
                <a:cs typeface="Arial Unicode MS" charset="0"/>
                <a:sym typeface="Arial Unicode MS" charset="0"/>
              </a:rPr>
              <a:t>*</a:t>
            </a:r>
            <a:r>
              <a:rPr lang="en-US" altLang="zh-CN" sz="1200">
                <a:solidFill>
                  <a:srgbClr val="FFFFFF"/>
                </a:solidFill>
                <a:latin typeface="Arial Unicode MS" charset="0"/>
                <a:cs typeface="Arial Unicode MS" charset="0"/>
                <a:sym typeface="Arial Unicode MS" charset="0"/>
              </a:rPr>
              <a:t> </a:t>
            </a:r>
          </a:p>
        </p:txBody>
      </p:sp>
      <p:sp>
        <p:nvSpPr>
          <p:cNvPr id="4112" name="矩形 1"/>
          <p:cNvSpPr>
            <a:spLocks noChangeArrowheads="1"/>
          </p:cNvSpPr>
          <p:nvPr/>
        </p:nvSpPr>
        <p:spPr bwMode="auto">
          <a:xfrm>
            <a:off x="1960563" y="252416"/>
            <a:ext cx="11079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微软雅黑" charset="0"/>
              </a:rPr>
              <a:t>鹏途简</a:t>
            </a:r>
            <a:endParaRPr lang="zh-CN" altLang="en-US" dirty="0"/>
          </a:p>
        </p:txBody>
      </p:sp>
      <p:sp>
        <p:nvSpPr>
          <p:cNvPr id="4113" name="Text Box 6"/>
          <p:cNvSpPr>
            <a:spLocks noChangeArrowheads="1"/>
          </p:cNvSpPr>
          <p:nvPr/>
        </p:nvSpPr>
        <p:spPr bwMode="auto">
          <a:xfrm>
            <a:off x="758828" y="1052736"/>
            <a:ext cx="7737475" cy="5144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  <a:sym typeface="微软雅黑" charset="0"/>
              </a:rPr>
              <a:t>      鹏途集团作为华南地区最大的信息化应用人才储备中心，开创中国信息化人才实战培训新模式，面向企业、院校、软件厂商、社会培训机构以及个人提供管理与信息化人才培训与服务。鹏途集团与SAP、Oracle、用友、金蝶等国内 外知名软件厂商建立战略合作，搭建专业管理软件应用工程师定向培养，采用先进的教学平台，专业的讲师培训，为用友、SAP、金蝶、富士通、中国电信、中国银行等国内外知名企业输送信息化人才。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rgbClr val="000000"/>
              </a:solidFill>
              <a:latin typeface="微软雅黑" charset="0"/>
              <a:ea typeface="微软雅黑" charset="0"/>
              <a:cs typeface="微软雅黑" charset="0"/>
              <a:sym typeface="微软雅黑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  <a:sym typeface="微软雅黑" charset="0"/>
              </a:rPr>
              <a:t>      鹏途双赢融合模式、实践育人理念、开放教学平台、专业教育体系，被誉为中国实战信息化人应用才培训第一品牌，就业率稳居行业第一。 </a:t>
            </a:r>
            <a:r>
              <a:rPr lang="zh-CN" altLang="en-US" sz="2000" dirty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  <a:sym typeface="微软雅黑" charset="0"/>
                <a:hlinkClick r:id="rId2" action="ppaction://hlinkfile"/>
              </a:rPr>
              <a:t>鹏途集团</a:t>
            </a:r>
            <a:r>
              <a:rPr lang="en-US" sz="2000" dirty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  <a:sym typeface="微软雅黑" charset="0"/>
                <a:hlinkClick r:id="rId2" action="ppaction://hlinkfile"/>
              </a:rPr>
              <a:t>0105</a:t>
            </a:r>
            <a:r>
              <a:rPr lang="zh-CN" altLang="en-US" sz="2000" dirty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  <a:sym typeface="微软雅黑" charset="0"/>
                <a:hlinkClick r:id="rId2" action="ppaction://hlinkfile"/>
              </a:rPr>
              <a:t>成品</a:t>
            </a:r>
            <a:r>
              <a:rPr lang="en-US" sz="2000" dirty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  <a:sym typeface="微软雅黑" charset="0"/>
                <a:hlinkClick r:id="rId2" action="ppaction://hlinkfile"/>
              </a:rPr>
              <a:t>4</a:t>
            </a:r>
            <a:r>
              <a:rPr lang="zh-CN" altLang="en-US" sz="2000" dirty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  <a:sym typeface="微软雅黑" charset="0"/>
                <a:hlinkClick r:id="rId2" action="ppaction://hlinkfile"/>
              </a:rPr>
              <a:t>分钟</a:t>
            </a:r>
            <a:r>
              <a:rPr lang="en-US" sz="2000" dirty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  <a:sym typeface="微软雅黑" charset="0"/>
                <a:hlinkClick r:id="rId2" action="ppaction://hlinkfile"/>
              </a:rPr>
              <a:t>.mp4</a:t>
            </a:r>
            <a:endParaRPr lang="zh-CN" altLang="en-US" sz="2000" dirty="0">
              <a:solidFill>
                <a:srgbClr val="000000"/>
              </a:solidFill>
              <a:latin typeface="微软雅黑" charset="0"/>
              <a:ea typeface="微软雅黑" charset="0"/>
              <a:cs typeface="微软雅黑" charset="0"/>
              <a:sym typeface="微软雅黑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鹏途简介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2714146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6" name="文本框 98"/>
          <p:cNvSpPr>
            <a:spLocks noChangeArrowheads="1"/>
          </p:cNvSpPr>
          <p:nvPr/>
        </p:nvSpPr>
        <p:spPr bwMode="auto">
          <a:xfrm>
            <a:off x="1957391" y="211138"/>
            <a:ext cx="49863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微软雅黑" charset="0"/>
              </a:rPr>
              <a:t>鹏途简介</a:t>
            </a:r>
          </a:p>
        </p:txBody>
      </p:sp>
      <p:grpSp>
        <p:nvGrpSpPr>
          <p:cNvPr id="5137" name="Group 17"/>
          <p:cNvGrpSpPr>
            <a:grpSpLocks/>
          </p:cNvGrpSpPr>
          <p:nvPr/>
        </p:nvGrpSpPr>
        <p:grpSpPr bwMode="auto">
          <a:xfrm>
            <a:off x="1031876" y="977902"/>
            <a:ext cx="7221538" cy="5219700"/>
            <a:chOff x="0" y="0"/>
            <a:chExt cx="7823200" cy="5219700"/>
          </a:xfrm>
        </p:grpSpPr>
        <p:sp>
          <p:nvSpPr>
            <p:cNvPr id="5138" name="Rectangle 18"/>
            <p:cNvSpPr>
              <a:spLocks noChangeArrowheads="1"/>
            </p:cNvSpPr>
            <p:nvPr/>
          </p:nvSpPr>
          <p:spPr bwMode="auto">
            <a:xfrm>
              <a:off x="0" y="1144650"/>
              <a:ext cx="7823200" cy="504000"/>
            </a:xfrm>
            <a:prstGeom prst="rect">
              <a:avLst/>
            </a:prstGeom>
            <a:solidFill>
              <a:srgbClr val="FFFFFF">
                <a:alpha val="89000"/>
              </a:srgbClr>
            </a:solidFill>
            <a:ln w="25400" cap="flat" cmpd="sng">
              <a:solidFill>
                <a:srgbClr val="4F81BD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139" name="AutoShape 19"/>
            <p:cNvSpPr>
              <a:spLocks noChangeArrowheads="1"/>
            </p:cNvSpPr>
            <p:nvPr/>
          </p:nvSpPr>
          <p:spPr bwMode="auto">
            <a:xfrm>
              <a:off x="391160" y="849450"/>
              <a:ext cx="5476240" cy="590400"/>
            </a:xfrm>
            <a:prstGeom prst="roundRect">
              <a:avLst>
                <a:gd name="adj" fmla="val 16667"/>
              </a:avLst>
            </a:prstGeom>
            <a:solidFill>
              <a:srgbClr val="4F81BD"/>
            </a:solidFill>
            <a:ln w="25400" cap="flat" cmpd="sng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0" name="Rectangle 20"/>
            <p:cNvSpPr>
              <a:spLocks noChangeArrowheads="1"/>
            </p:cNvSpPr>
            <p:nvPr/>
          </p:nvSpPr>
          <p:spPr bwMode="auto">
            <a:xfrm>
              <a:off x="391160" y="849450"/>
              <a:ext cx="5476240" cy="59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06989" tIns="0" rIns="206989" bIns="0" anchor="ctr"/>
            <a:lstStyle/>
            <a:p>
              <a:pPr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00">
                  <a:solidFill>
                    <a:srgbClr val="FFFFFF"/>
                  </a:solidFill>
                  <a:latin typeface="宋体" charset="0"/>
                  <a:sym typeface="宋体" charset="0"/>
                </a:rPr>
                <a:t>信息化人才供应链服务商</a:t>
              </a:r>
            </a:p>
          </p:txBody>
        </p:sp>
        <p:sp>
          <p:nvSpPr>
            <p:cNvPr id="5141" name="Rectangle 21"/>
            <p:cNvSpPr>
              <a:spLocks noChangeArrowheads="1"/>
            </p:cNvSpPr>
            <p:nvPr/>
          </p:nvSpPr>
          <p:spPr bwMode="auto">
            <a:xfrm>
              <a:off x="0" y="2051850"/>
              <a:ext cx="7823200" cy="504000"/>
            </a:xfrm>
            <a:prstGeom prst="rect">
              <a:avLst/>
            </a:prstGeom>
            <a:solidFill>
              <a:srgbClr val="FFFFFF">
                <a:alpha val="89000"/>
              </a:srgbClr>
            </a:solidFill>
            <a:ln w="25400" cap="flat" cmpd="sng">
              <a:solidFill>
                <a:srgbClr val="4F81BD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2" name="AutoShape 22"/>
            <p:cNvSpPr>
              <a:spLocks noChangeArrowheads="1"/>
            </p:cNvSpPr>
            <p:nvPr/>
          </p:nvSpPr>
          <p:spPr bwMode="auto">
            <a:xfrm>
              <a:off x="391160" y="1756650"/>
              <a:ext cx="5476240" cy="590400"/>
            </a:xfrm>
            <a:prstGeom prst="roundRect">
              <a:avLst>
                <a:gd name="adj" fmla="val 16667"/>
              </a:avLst>
            </a:prstGeom>
            <a:solidFill>
              <a:srgbClr val="4F81BD"/>
            </a:solidFill>
            <a:ln w="25400" cap="flat" cmpd="sng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3" name="Rectangle 23"/>
            <p:cNvSpPr>
              <a:spLocks noChangeArrowheads="1"/>
            </p:cNvSpPr>
            <p:nvPr/>
          </p:nvSpPr>
          <p:spPr bwMode="auto">
            <a:xfrm>
              <a:off x="391160" y="1756650"/>
              <a:ext cx="5476240" cy="59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06989" tIns="0" rIns="206989" bIns="0" anchor="ctr"/>
            <a:lstStyle/>
            <a:p>
              <a:pPr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00" dirty="0">
                  <a:solidFill>
                    <a:srgbClr val="FFFFFF"/>
                  </a:solidFill>
                  <a:latin typeface="宋体" charset="0"/>
                  <a:sym typeface="宋体" charset="0"/>
                </a:rPr>
                <a:t>鹏途教育：信息化应用人才、开发人才培训</a:t>
              </a:r>
            </a:p>
          </p:txBody>
        </p:sp>
        <p:sp>
          <p:nvSpPr>
            <p:cNvPr id="5144" name="Rectangle 24"/>
            <p:cNvSpPr>
              <a:spLocks noChangeArrowheads="1"/>
            </p:cNvSpPr>
            <p:nvPr/>
          </p:nvSpPr>
          <p:spPr bwMode="auto">
            <a:xfrm>
              <a:off x="0" y="2959050"/>
              <a:ext cx="7823200" cy="504000"/>
            </a:xfrm>
            <a:prstGeom prst="rect">
              <a:avLst/>
            </a:prstGeom>
            <a:solidFill>
              <a:srgbClr val="FFFFFF">
                <a:alpha val="89000"/>
              </a:srgbClr>
            </a:solidFill>
            <a:ln w="25400" cap="flat" cmpd="sng">
              <a:solidFill>
                <a:srgbClr val="4F81BD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5" name="AutoShape 25"/>
            <p:cNvSpPr>
              <a:spLocks noChangeArrowheads="1"/>
            </p:cNvSpPr>
            <p:nvPr/>
          </p:nvSpPr>
          <p:spPr bwMode="auto">
            <a:xfrm>
              <a:off x="391160" y="2663850"/>
              <a:ext cx="5476240" cy="590400"/>
            </a:xfrm>
            <a:prstGeom prst="roundRect">
              <a:avLst>
                <a:gd name="adj" fmla="val 16667"/>
              </a:avLst>
            </a:prstGeom>
            <a:solidFill>
              <a:srgbClr val="4F81BD"/>
            </a:solidFill>
            <a:ln w="25400" cap="flat" cmpd="sng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6" name="Rectangle 26"/>
            <p:cNvSpPr>
              <a:spLocks noChangeArrowheads="1"/>
            </p:cNvSpPr>
            <p:nvPr/>
          </p:nvSpPr>
          <p:spPr bwMode="auto">
            <a:xfrm>
              <a:off x="391160" y="2663850"/>
              <a:ext cx="5476240" cy="59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06989" tIns="0" rIns="206989" bIns="0" anchor="ctr"/>
            <a:lstStyle/>
            <a:p>
              <a:pPr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00">
                  <a:solidFill>
                    <a:srgbClr val="FFFFFF"/>
                  </a:solidFill>
                  <a:latin typeface="宋体" charset="0"/>
                  <a:sym typeface="宋体" charset="0"/>
                </a:rPr>
                <a:t>鹏途信息化人才服务：就业、猎头</a:t>
              </a:r>
            </a:p>
          </p:txBody>
        </p:sp>
        <p:sp>
          <p:nvSpPr>
            <p:cNvPr id="5147" name="Rectangle 27"/>
            <p:cNvSpPr>
              <a:spLocks noChangeArrowheads="1"/>
            </p:cNvSpPr>
            <p:nvPr/>
          </p:nvSpPr>
          <p:spPr bwMode="auto">
            <a:xfrm>
              <a:off x="0" y="3866250"/>
              <a:ext cx="7823200" cy="504000"/>
            </a:xfrm>
            <a:prstGeom prst="rect">
              <a:avLst/>
            </a:prstGeom>
            <a:solidFill>
              <a:srgbClr val="FFFFFF">
                <a:alpha val="89000"/>
              </a:srgbClr>
            </a:solidFill>
            <a:ln w="25400" cap="flat" cmpd="sng">
              <a:solidFill>
                <a:srgbClr val="4F81BD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8" name="AutoShape 28"/>
            <p:cNvSpPr>
              <a:spLocks noChangeArrowheads="1"/>
            </p:cNvSpPr>
            <p:nvPr/>
          </p:nvSpPr>
          <p:spPr bwMode="auto">
            <a:xfrm>
              <a:off x="391160" y="3571050"/>
              <a:ext cx="5476240" cy="590400"/>
            </a:xfrm>
            <a:prstGeom prst="roundRect">
              <a:avLst>
                <a:gd name="adj" fmla="val 16667"/>
              </a:avLst>
            </a:prstGeom>
            <a:solidFill>
              <a:srgbClr val="4F81BD"/>
            </a:solidFill>
            <a:ln w="25400" cap="flat" cmpd="sng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9" name="Rectangle 29"/>
            <p:cNvSpPr>
              <a:spLocks noChangeArrowheads="1"/>
            </p:cNvSpPr>
            <p:nvPr/>
          </p:nvSpPr>
          <p:spPr bwMode="auto">
            <a:xfrm>
              <a:off x="391160" y="3571050"/>
              <a:ext cx="5476240" cy="59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06989" tIns="0" rIns="206989" bIns="0" anchor="ctr"/>
            <a:lstStyle/>
            <a:p>
              <a:pPr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00">
                  <a:solidFill>
                    <a:srgbClr val="FFFFFF"/>
                  </a:solidFill>
                  <a:latin typeface="宋体" charset="0"/>
                  <a:sym typeface="宋体" charset="0"/>
                </a:rPr>
                <a:t>鹏途信息化交流平台</a:t>
              </a: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鹏途简介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2703702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fontAlgn="auto">
              <a:spcAft>
                <a:spcPts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鹏途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en-US" altLang="en-US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课程优势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488" y="1046120"/>
            <a:ext cx="8280674" cy="1371960"/>
          </a:xfrm>
        </p:spPr>
        <p:txBody>
          <a:bodyPr/>
          <a:lstStyle/>
          <a:p>
            <a:r>
              <a:rPr lang="zh-CN" altLang="en-US" sz="2000" dirty="0"/>
              <a:t>我们教会你的不仅仅是</a:t>
            </a:r>
            <a:r>
              <a:rPr lang="zh-CN" altLang="en-US" sz="2000" dirty="0" smtClean="0"/>
              <a:t>如何去开发，更有掌握开发外的</a:t>
            </a:r>
            <a:r>
              <a:rPr lang="zh-CN" altLang="en-US" sz="2000" dirty="0" smtClean="0">
                <a:solidFill>
                  <a:srgbClr val="FF0000"/>
                </a:solidFill>
              </a:rPr>
              <a:t>移动项目</a:t>
            </a:r>
            <a:r>
              <a:rPr lang="zh-CN" altLang="en-US" sz="2000" dirty="0">
                <a:solidFill>
                  <a:srgbClr val="FF0000"/>
                </a:solidFill>
              </a:rPr>
              <a:t>管理</a:t>
            </a:r>
            <a:r>
              <a:rPr lang="zh-CN" altLang="en-US" sz="2000" dirty="0" smtClean="0">
                <a:solidFill>
                  <a:srgbClr val="FF0000"/>
                </a:solidFill>
              </a:rPr>
              <a:t>、职业素养、业务知识</a:t>
            </a:r>
            <a:r>
              <a:rPr lang="zh-CN" altLang="en-US" sz="2000" dirty="0" smtClean="0"/>
              <a:t>等等</a:t>
            </a:r>
          </a:p>
        </p:txBody>
      </p:sp>
      <p:sp>
        <p:nvSpPr>
          <p:cNvPr id="25" name="Title 13"/>
          <p:cNvSpPr txBox="1">
            <a:spLocks/>
          </p:cNvSpPr>
          <p:nvPr/>
        </p:nvSpPr>
        <p:spPr bwMode="auto">
          <a:xfrm>
            <a:off x="3116372" y="188640"/>
            <a:ext cx="5868144" cy="836712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endParaRPr lang="en-US" sz="3600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椭圆 3"/>
          <p:cNvSpPr/>
          <p:nvPr/>
        </p:nvSpPr>
        <p:spPr bwMode="auto">
          <a:xfrm>
            <a:off x="1055659" y="2995909"/>
            <a:ext cx="1440000" cy="144000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540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7961" dir="2700000" algn="ctr" rotWithShape="0">
              <a:srgbClr val="D9D9D9">
                <a:gamma/>
                <a:shade val="60000"/>
                <a:invGamma/>
                <a:alpha val="31999"/>
              </a:srgbClr>
            </a:outerShdw>
          </a:effectLst>
        </p:spPr>
        <p:txBody>
          <a:bodyPr vert="horz" wrap="square" lIns="90170" tIns="46990" rIns="90170" bIns="4699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zh-CN" altLang="en-US" dirty="0">
                <a:latin typeface="+mj-ea"/>
                <a:ea typeface="+mj-ea"/>
              </a:rPr>
              <a:t>开发知识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71600" y="4873173"/>
            <a:ext cx="1590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 smtClean="0">
                <a:solidFill>
                  <a:srgbClr val="FF0000"/>
                </a:solidFill>
                <a:latin typeface="+mj-ea"/>
                <a:ea typeface="+mj-ea"/>
              </a:rPr>
              <a:t>其他培训机构</a:t>
            </a:r>
            <a:endParaRPr kumimoji="1" lang="zh-CN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35" name="椭圆 34"/>
          <p:cNvSpPr/>
          <p:nvPr/>
        </p:nvSpPr>
        <p:spPr bwMode="auto">
          <a:xfrm>
            <a:off x="6032635" y="2923541"/>
            <a:ext cx="1440000" cy="1440000"/>
          </a:xfrm>
          <a:prstGeom prst="ellipse">
            <a:avLst/>
          </a:prstGeom>
          <a:solidFill>
            <a:srgbClr val="00FF00"/>
          </a:solidFill>
          <a:ln w="2540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7961" dir="2700000" algn="ctr" rotWithShape="0">
              <a:srgbClr val="D9D9D9">
                <a:gamma/>
                <a:shade val="60000"/>
                <a:invGamma/>
                <a:alpha val="31999"/>
              </a:srgbClr>
            </a:outerShdw>
          </a:effectLst>
        </p:spPr>
        <p:txBody>
          <a:bodyPr vert="horz" wrap="square" lIns="90170" tIns="46990" rIns="90170" bIns="469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  <a:cs typeface="宋体" charset="0"/>
              </a:rPr>
              <a:t>开发知识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  <a:cs typeface="宋体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303123" y="5595257"/>
            <a:ext cx="119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 smtClean="0">
                <a:solidFill>
                  <a:srgbClr val="FF0000"/>
                </a:solidFill>
                <a:latin typeface="+mj-ea"/>
                <a:ea typeface="+mj-ea"/>
              </a:rPr>
              <a:t>鹏途</a:t>
            </a:r>
            <a:endParaRPr kumimoji="1" lang="zh-CN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0" name="同心圆 9"/>
          <p:cNvSpPr/>
          <p:nvPr/>
        </p:nvSpPr>
        <p:spPr bwMode="auto">
          <a:xfrm rot="20709433">
            <a:off x="4962202" y="2465535"/>
            <a:ext cx="3410521" cy="2366311"/>
          </a:xfrm>
          <a:prstGeom prst="donut">
            <a:avLst>
              <a:gd name="adj" fmla="val 3442"/>
            </a:avLst>
          </a:prstGeom>
          <a:solidFill>
            <a:srgbClr val="204A82"/>
          </a:solidFill>
          <a:ln w="2540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7961" dir="2700000" algn="ctr" rotWithShape="0">
              <a:srgbClr val="D9D9D9">
                <a:gamma/>
                <a:shade val="60000"/>
                <a:invGamma/>
                <a:alpha val="31999"/>
              </a:srgbClr>
            </a:outerShdw>
          </a:effectLst>
        </p:spPr>
        <p:txBody>
          <a:bodyPr vert="horz" wrap="square" lIns="90170" tIns="46990" rIns="90170" bIns="469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  <a:cs typeface="宋体" charset="0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5437561" y="1988840"/>
            <a:ext cx="1080000" cy="1080000"/>
          </a:xfrm>
          <a:prstGeom prst="ellipse">
            <a:avLst/>
          </a:prstGeom>
          <a:solidFill>
            <a:srgbClr val="FF6600"/>
          </a:solidFill>
          <a:ln w="2540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7961" dir="2700000" algn="ctr" rotWithShape="0">
              <a:srgbClr val="D9D9D9">
                <a:gamma/>
                <a:shade val="60000"/>
                <a:invGamma/>
                <a:alpha val="31999"/>
              </a:srgbClr>
            </a:outerShdw>
          </a:effectLst>
        </p:spPr>
        <p:txBody>
          <a:bodyPr vert="horz" wrap="square" lIns="90170" tIns="46990" rIns="90170" bIns="469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ea"/>
                <a:ea typeface="+mj-ea"/>
                <a:cs typeface="宋体" charset="0"/>
              </a:rPr>
              <a:t>项目管理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  <a:cs typeface="宋体" charset="0"/>
            </a:endParaRPr>
          </a:p>
        </p:txBody>
      </p:sp>
      <p:sp>
        <p:nvSpPr>
          <p:cNvPr id="62" name="椭圆 61"/>
          <p:cNvSpPr/>
          <p:nvPr/>
        </p:nvSpPr>
        <p:spPr bwMode="auto">
          <a:xfrm>
            <a:off x="5708048" y="4367713"/>
            <a:ext cx="1080000" cy="1080000"/>
          </a:xfrm>
          <a:prstGeom prst="ellipse">
            <a:avLst/>
          </a:prstGeom>
          <a:solidFill>
            <a:srgbClr val="0080FF"/>
          </a:solidFill>
          <a:ln w="2540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7961" dir="2700000" algn="ctr" rotWithShape="0">
              <a:srgbClr val="D9D9D9">
                <a:gamma/>
                <a:shade val="60000"/>
                <a:invGamma/>
                <a:alpha val="31999"/>
              </a:srgbClr>
            </a:outerShdw>
          </a:effectLst>
        </p:spPr>
        <p:txBody>
          <a:bodyPr vert="horz" wrap="square" lIns="90170" tIns="46990" rIns="90170" bIns="469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r>
              <a:rPr lang="zh-CN" altLang="en-US" dirty="0" smtClean="0">
                <a:solidFill>
                  <a:srgbClr val="FFFFFF"/>
                </a:solidFill>
                <a:latin typeface="+mj-ea"/>
                <a:ea typeface="+mj-ea"/>
                <a:cs typeface="宋体" charset="0"/>
              </a:rPr>
              <a:t>职业素养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j-ea"/>
              <a:ea typeface="+mj-ea"/>
              <a:cs typeface="宋体" charset="0"/>
            </a:endParaRPr>
          </a:p>
        </p:txBody>
      </p:sp>
      <p:sp>
        <p:nvSpPr>
          <p:cNvPr id="63" name="椭圆 62"/>
          <p:cNvSpPr/>
          <p:nvPr/>
        </p:nvSpPr>
        <p:spPr bwMode="auto">
          <a:xfrm>
            <a:off x="7596336" y="2634706"/>
            <a:ext cx="1080000" cy="1080000"/>
          </a:xfrm>
          <a:prstGeom prst="ellipse">
            <a:avLst/>
          </a:prstGeom>
          <a:solidFill>
            <a:srgbClr val="5971CB"/>
          </a:solidFill>
          <a:ln w="2540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7961" dir="2700000" algn="ctr" rotWithShape="0">
              <a:srgbClr val="D9D9D9">
                <a:gamma/>
                <a:shade val="60000"/>
                <a:invGamma/>
                <a:alpha val="31999"/>
              </a:srgbClr>
            </a:outerShdw>
          </a:effectLst>
        </p:spPr>
        <p:txBody>
          <a:bodyPr vert="horz" wrap="square" lIns="90170" tIns="46990" rIns="90170" bIns="469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r>
              <a:rPr lang="zh-CN" altLang="en-US" dirty="0" smtClean="0">
                <a:solidFill>
                  <a:srgbClr val="FFFFFF"/>
                </a:solidFill>
                <a:latin typeface="+mj-ea"/>
                <a:ea typeface="+mj-ea"/>
                <a:cs typeface="宋体" charset="0"/>
              </a:rPr>
              <a:t>业务知识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j-ea"/>
              <a:ea typeface="+mj-ea"/>
              <a:cs typeface="宋体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-332314" y="339143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1452705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fontAlgn="auto">
              <a:spcAft>
                <a:spcPts val="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鹏途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iOS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课程优势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5" name="Title 13"/>
          <p:cNvSpPr txBox="1">
            <a:spLocks/>
          </p:cNvSpPr>
          <p:nvPr/>
        </p:nvSpPr>
        <p:spPr bwMode="auto">
          <a:xfrm>
            <a:off x="3116372" y="188640"/>
            <a:ext cx="5868144" cy="836712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endParaRPr lang="en-US" sz="3600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AutoShape 3"/>
          <p:cNvSpPr>
            <a:spLocks noChangeArrowheads="1"/>
          </p:cNvSpPr>
          <p:nvPr/>
        </p:nvSpPr>
        <p:spPr bwMode="gray">
          <a:xfrm>
            <a:off x="2169264" y="1118327"/>
            <a:ext cx="4851008" cy="989013"/>
          </a:xfrm>
          <a:prstGeom prst="roundRect">
            <a:avLst>
              <a:gd name="adj" fmla="val 12727"/>
            </a:avLst>
          </a:prstGeom>
          <a:solidFill>
            <a:srgbClr val="3366FF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dirty="0">
              <a:latin typeface="+mj-ea"/>
              <a:ea typeface="+mj-ea"/>
              <a:cs typeface="Arial" charset="0"/>
            </a:endParaRPr>
          </a:p>
        </p:txBody>
      </p:sp>
      <p:sp>
        <p:nvSpPr>
          <p:cNvPr id="30" name="Text Box 4"/>
          <p:cNvSpPr txBox="1">
            <a:spLocks noChangeArrowheads="1"/>
          </p:cNvSpPr>
          <p:nvPr/>
        </p:nvSpPr>
        <p:spPr bwMode="white">
          <a:xfrm>
            <a:off x="2785913" y="1423196"/>
            <a:ext cx="40903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b="1" dirty="0" smtClean="0">
                <a:solidFill>
                  <a:srgbClr val="F8F8F8"/>
                </a:solidFill>
                <a:latin typeface="+mj-ea"/>
                <a:ea typeface="+mj-ea"/>
                <a:cs typeface="Arial" charset="0"/>
              </a:rPr>
              <a:t>企业实体项目</a:t>
            </a:r>
            <a:r>
              <a:rPr lang="zh-CN" altLang="en-US" b="1" dirty="0">
                <a:solidFill>
                  <a:srgbClr val="F8F8F8"/>
                </a:solidFill>
                <a:latin typeface="+mj-ea"/>
                <a:ea typeface="+mj-ea"/>
                <a:cs typeface="Arial" charset="0"/>
              </a:rPr>
              <a:t>教学</a:t>
            </a:r>
            <a:r>
              <a:rPr lang="zh-CN" altLang="en-US" b="1" dirty="0" smtClean="0">
                <a:solidFill>
                  <a:srgbClr val="F8F8F8"/>
                </a:solidFill>
                <a:latin typeface="+mj-ea"/>
                <a:ea typeface="+mj-ea"/>
                <a:cs typeface="Arial" charset="0"/>
              </a:rPr>
              <a:t>，直接与企业接轨</a:t>
            </a:r>
            <a:endParaRPr lang="en-US" altLang="zh-CN" b="1" dirty="0">
              <a:solidFill>
                <a:srgbClr val="F8F8F8"/>
              </a:solidFill>
              <a:latin typeface="+mj-ea"/>
              <a:ea typeface="+mj-ea"/>
              <a:cs typeface="Arial" charset="0"/>
            </a:endParaRPr>
          </a:p>
        </p:txBody>
      </p:sp>
      <p:grpSp>
        <p:nvGrpSpPr>
          <p:cNvPr id="31" name="Group 5"/>
          <p:cNvGrpSpPr>
            <a:grpSpLocks/>
          </p:cNvGrpSpPr>
          <p:nvPr/>
        </p:nvGrpSpPr>
        <p:grpSpPr bwMode="auto">
          <a:xfrm>
            <a:off x="1478482" y="973910"/>
            <a:ext cx="1224000" cy="1224000"/>
            <a:chOff x="802" y="845"/>
            <a:chExt cx="827" cy="826"/>
          </a:xfrm>
          <a:solidFill>
            <a:srgbClr val="3366FF"/>
          </a:solidFill>
        </p:grpSpPr>
        <p:sp>
          <p:nvSpPr>
            <p:cNvPr id="32" name="Oval 6"/>
            <p:cNvSpPr>
              <a:spLocks noChangeArrowheads="1"/>
            </p:cNvSpPr>
            <p:nvPr/>
          </p:nvSpPr>
          <p:spPr bwMode="gray">
            <a:xfrm>
              <a:off x="802" y="845"/>
              <a:ext cx="827" cy="826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b="1" dirty="0" smtClean="0">
                  <a:solidFill>
                    <a:schemeClr val="accent3">
                      <a:lumMod val="75000"/>
                    </a:schemeClr>
                  </a:solidFill>
                  <a:latin typeface="+mj-ea"/>
                  <a:ea typeface="+mj-ea"/>
                  <a:cs typeface="Arial" charset="0"/>
                </a:rPr>
                <a:t>优势一</a:t>
              </a:r>
              <a:endParaRPr lang="zh-CN" altLang="en-US" b="1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  <a:cs typeface="Arial" charset="0"/>
              </a:endParaRPr>
            </a:p>
          </p:txBody>
        </p:sp>
        <p:sp>
          <p:nvSpPr>
            <p:cNvPr id="33" name="Oval 7"/>
            <p:cNvSpPr>
              <a:spLocks noChangeArrowheads="1"/>
            </p:cNvSpPr>
            <p:nvPr/>
          </p:nvSpPr>
          <p:spPr bwMode="gray">
            <a:xfrm>
              <a:off x="836" y="879"/>
              <a:ext cx="758" cy="758"/>
            </a:xfrm>
            <a:prstGeom prst="ellipse">
              <a:avLst/>
            </a:prstGeom>
            <a:grpFill/>
            <a:ln w="38100">
              <a:solidFill>
                <a:schemeClr val="accent1">
                  <a:alpha val="70195"/>
                </a:schemeClr>
              </a:solidFill>
              <a:round/>
              <a:headEnd/>
              <a:tailEnd/>
            </a:ln>
            <a:ex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+mj-ea"/>
                <a:ea typeface="+mj-ea"/>
                <a:cs typeface="Arial" charset="0"/>
              </a:endParaRPr>
            </a:p>
          </p:txBody>
        </p:sp>
        <p:sp>
          <p:nvSpPr>
            <p:cNvPr id="34" name="Oval 8"/>
            <p:cNvSpPr>
              <a:spLocks noChangeArrowheads="1"/>
            </p:cNvSpPr>
            <p:nvPr/>
          </p:nvSpPr>
          <p:spPr bwMode="gray">
            <a:xfrm>
              <a:off x="870" y="915"/>
              <a:ext cx="690" cy="69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accent1">
                  <a:alpha val="30196"/>
                </a:schemeClr>
              </a:solidFill>
              <a:round/>
              <a:headEnd/>
              <a:tailEnd/>
            </a:ln>
            <a:ex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dirty="0" smtClean="0">
                  <a:solidFill>
                    <a:srgbClr val="FF8000"/>
                  </a:solidFill>
                  <a:latin typeface="+mj-ea"/>
                  <a:ea typeface="+mj-ea"/>
                  <a:cs typeface="Arial" charset="0"/>
                </a:rPr>
                <a:t>优势一</a:t>
              </a:r>
              <a:endParaRPr lang="zh-CN" altLang="en-US" dirty="0">
                <a:solidFill>
                  <a:srgbClr val="FF8000"/>
                </a:solidFill>
                <a:latin typeface="+mj-ea"/>
                <a:ea typeface="+mj-ea"/>
                <a:cs typeface="Arial" charset="0"/>
              </a:endParaRPr>
            </a:p>
          </p:txBody>
        </p:sp>
      </p:grpSp>
      <p:sp>
        <p:nvSpPr>
          <p:cNvPr id="36" name="AutoShape 10"/>
          <p:cNvSpPr>
            <a:spLocks noChangeArrowheads="1"/>
          </p:cNvSpPr>
          <p:nvPr/>
        </p:nvSpPr>
        <p:spPr bwMode="gray">
          <a:xfrm>
            <a:off x="2169264" y="2418080"/>
            <a:ext cx="4851008" cy="989013"/>
          </a:xfrm>
          <a:prstGeom prst="roundRect">
            <a:avLst>
              <a:gd name="adj" fmla="val 12727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dirty="0">
              <a:latin typeface="+mj-ea"/>
              <a:ea typeface="+mj-ea"/>
              <a:cs typeface="Arial" charset="0"/>
            </a:endParaRPr>
          </a:p>
        </p:txBody>
      </p:sp>
      <p:sp>
        <p:nvSpPr>
          <p:cNvPr id="37" name="Text Box 11"/>
          <p:cNvSpPr txBox="1">
            <a:spLocks noChangeArrowheads="1"/>
          </p:cNvSpPr>
          <p:nvPr/>
        </p:nvSpPr>
        <p:spPr bwMode="white">
          <a:xfrm>
            <a:off x="2790942" y="2779125"/>
            <a:ext cx="37972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零基础入门教学，无需担忧基础差</a:t>
            </a:r>
            <a:endParaRPr lang="en-US" altLang="zh-CN" b="1" dirty="0">
              <a:solidFill>
                <a:schemeClr val="bg1"/>
              </a:solidFill>
              <a:latin typeface="+mj-ea"/>
              <a:ea typeface="+mj-ea"/>
              <a:cs typeface="Arial" charset="0"/>
            </a:endParaRPr>
          </a:p>
        </p:txBody>
      </p:sp>
      <p:sp>
        <p:nvSpPr>
          <p:cNvPr id="43" name="AutoShape 17"/>
          <p:cNvSpPr>
            <a:spLocks noChangeArrowheads="1"/>
          </p:cNvSpPr>
          <p:nvPr/>
        </p:nvSpPr>
        <p:spPr bwMode="gray">
          <a:xfrm>
            <a:off x="2169264" y="3717835"/>
            <a:ext cx="4851008" cy="989012"/>
          </a:xfrm>
          <a:prstGeom prst="roundRect">
            <a:avLst>
              <a:gd name="adj" fmla="val 12727"/>
            </a:avLst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dirty="0">
              <a:latin typeface="+mj-ea"/>
              <a:ea typeface="+mj-ea"/>
              <a:cs typeface="Arial" charset="0"/>
            </a:endParaRPr>
          </a:p>
        </p:txBody>
      </p:sp>
      <p:sp>
        <p:nvSpPr>
          <p:cNvPr id="44" name="Text Box 18"/>
          <p:cNvSpPr txBox="1">
            <a:spLocks noChangeArrowheads="1"/>
          </p:cNvSpPr>
          <p:nvPr/>
        </p:nvSpPr>
        <p:spPr bwMode="white">
          <a:xfrm>
            <a:off x="2785913" y="4015412"/>
            <a:ext cx="32508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全天授课，</a:t>
            </a:r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最专业的教学方式</a:t>
            </a:r>
            <a:endParaRPr lang="en-US" altLang="zh-CN" b="1" dirty="0">
              <a:solidFill>
                <a:schemeClr val="bg1"/>
              </a:solidFill>
              <a:latin typeface="+mj-ea"/>
              <a:ea typeface="+mj-ea"/>
              <a:cs typeface="Arial" charset="0"/>
            </a:endParaRPr>
          </a:p>
        </p:txBody>
      </p:sp>
      <p:grpSp>
        <p:nvGrpSpPr>
          <p:cNvPr id="45" name="Group 19"/>
          <p:cNvGrpSpPr>
            <a:grpSpLocks/>
          </p:cNvGrpSpPr>
          <p:nvPr/>
        </p:nvGrpSpPr>
        <p:grpSpPr bwMode="auto">
          <a:xfrm>
            <a:off x="1478482" y="3603183"/>
            <a:ext cx="1224000" cy="1224000"/>
            <a:chOff x="802" y="845"/>
            <a:chExt cx="827" cy="826"/>
          </a:xfrm>
        </p:grpSpPr>
        <p:sp>
          <p:nvSpPr>
            <p:cNvPr id="46" name="Oval 20"/>
            <p:cNvSpPr>
              <a:spLocks noChangeArrowheads="1"/>
            </p:cNvSpPr>
            <p:nvPr/>
          </p:nvSpPr>
          <p:spPr bwMode="gray">
            <a:xfrm>
              <a:off x="802" y="845"/>
              <a:ext cx="827" cy="826"/>
            </a:xfrm>
            <a:prstGeom prst="ellipse">
              <a:avLst/>
            </a:prstGeom>
            <a:solidFill>
              <a:srgbClr val="F8F8F8"/>
            </a:solidFill>
            <a:ln w="38100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b="1" dirty="0" smtClean="0">
                  <a:solidFill>
                    <a:schemeClr val="accent5">
                      <a:lumMod val="75000"/>
                    </a:schemeClr>
                  </a:solidFill>
                  <a:latin typeface="+mj-ea"/>
                  <a:ea typeface="+mj-ea"/>
                  <a:cs typeface="Arial" charset="0"/>
                </a:rPr>
                <a:t>优势三</a:t>
              </a:r>
              <a:endParaRPr lang="zh-CN" altLang="en-US" b="1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  <a:cs typeface="Arial" charset="0"/>
              </a:endParaRPr>
            </a:p>
          </p:txBody>
        </p:sp>
        <p:sp>
          <p:nvSpPr>
            <p:cNvPr id="47" name="Oval 21"/>
            <p:cNvSpPr>
              <a:spLocks noChangeArrowheads="1"/>
            </p:cNvSpPr>
            <p:nvPr/>
          </p:nvSpPr>
          <p:spPr bwMode="gray">
            <a:xfrm>
              <a:off x="836" y="879"/>
              <a:ext cx="758" cy="758"/>
            </a:xfrm>
            <a:prstGeom prst="ellipse">
              <a:avLst/>
            </a:prstGeom>
            <a:noFill/>
            <a:ln w="38100">
              <a:solidFill>
                <a:schemeClr val="hlink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+mj-ea"/>
                <a:ea typeface="+mj-ea"/>
                <a:cs typeface="Arial" charset="0"/>
              </a:endParaRPr>
            </a:p>
          </p:txBody>
        </p:sp>
        <p:sp>
          <p:nvSpPr>
            <p:cNvPr id="48" name="Oval 22"/>
            <p:cNvSpPr>
              <a:spLocks noChangeArrowheads="1"/>
            </p:cNvSpPr>
            <p:nvPr/>
          </p:nvSpPr>
          <p:spPr bwMode="gray">
            <a:xfrm>
              <a:off x="870" y="915"/>
              <a:ext cx="690" cy="690"/>
            </a:xfrm>
            <a:prstGeom prst="ellipse">
              <a:avLst/>
            </a:prstGeom>
            <a:noFill/>
            <a:ln w="38100">
              <a:solidFill>
                <a:schemeClr val="hlink">
                  <a:alpha val="30196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+mj-ea"/>
                <a:ea typeface="+mj-ea"/>
                <a:cs typeface="Arial" charset="0"/>
              </a:endParaRPr>
            </a:p>
          </p:txBody>
        </p:sp>
      </p:grpSp>
      <p:sp>
        <p:nvSpPr>
          <p:cNvPr id="50" name="AutoShape 24"/>
          <p:cNvSpPr>
            <a:spLocks noChangeArrowheads="1"/>
          </p:cNvSpPr>
          <p:nvPr/>
        </p:nvSpPr>
        <p:spPr bwMode="gray">
          <a:xfrm>
            <a:off x="2169264" y="5089798"/>
            <a:ext cx="4851008" cy="987425"/>
          </a:xfrm>
          <a:prstGeom prst="roundRect">
            <a:avLst>
              <a:gd name="adj" fmla="val 12727"/>
            </a:avLst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dirty="0">
              <a:latin typeface="+mj-ea"/>
              <a:ea typeface="+mj-ea"/>
              <a:cs typeface="Arial" charset="0"/>
            </a:endParaRPr>
          </a:p>
        </p:txBody>
      </p:sp>
      <p:sp>
        <p:nvSpPr>
          <p:cNvPr id="51" name="Text Box 25"/>
          <p:cNvSpPr txBox="1">
            <a:spLocks noChangeArrowheads="1"/>
          </p:cNvSpPr>
          <p:nvPr/>
        </p:nvSpPr>
        <p:spPr bwMode="white">
          <a:xfrm>
            <a:off x="2790940" y="5378634"/>
            <a:ext cx="35812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b="1" dirty="0" smtClean="0">
                <a:solidFill>
                  <a:srgbClr val="F8F8F8"/>
                </a:solidFill>
                <a:latin typeface="+mj-ea"/>
                <a:ea typeface="+mj-ea"/>
                <a:cs typeface="Arial" charset="0"/>
              </a:rPr>
              <a:t>最强就业体系，终极就业保障</a:t>
            </a:r>
            <a:endParaRPr lang="en-US" altLang="zh-CN" b="1" dirty="0">
              <a:solidFill>
                <a:srgbClr val="F8F8F8"/>
              </a:solidFill>
              <a:latin typeface="+mj-ea"/>
              <a:ea typeface="+mj-ea"/>
              <a:cs typeface="Arial" charset="0"/>
            </a:endParaRPr>
          </a:p>
        </p:txBody>
      </p:sp>
      <p:grpSp>
        <p:nvGrpSpPr>
          <p:cNvPr id="52" name="Group 26"/>
          <p:cNvGrpSpPr>
            <a:grpSpLocks/>
          </p:cNvGrpSpPr>
          <p:nvPr/>
        </p:nvGrpSpPr>
        <p:grpSpPr bwMode="auto">
          <a:xfrm>
            <a:off x="1475656" y="4958810"/>
            <a:ext cx="1224000" cy="1224000"/>
            <a:chOff x="802" y="845"/>
            <a:chExt cx="827" cy="826"/>
          </a:xfrm>
        </p:grpSpPr>
        <p:sp>
          <p:nvSpPr>
            <p:cNvPr id="53" name="Oval 27"/>
            <p:cNvSpPr>
              <a:spLocks noChangeArrowheads="1"/>
            </p:cNvSpPr>
            <p:nvPr/>
          </p:nvSpPr>
          <p:spPr bwMode="gray">
            <a:xfrm>
              <a:off x="802" y="845"/>
              <a:ext cx="827" cy="826"/>
            </a:xfrm>
            <a:prstGeom prst="ellipse">
              <a:avLst/>
            </a:prstGeom>
            <a:solidFill>
              <a:srgbClr val="F8F8F8"/>
            </a:solidFill>
            <a:ln w="381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b="1" dirty="0" smtClean="0">
                  <a:solidFill>
                    <a:srgbClr val="7030A0"/>
                  </a:solidFill>
                  <a:latin typeface="+mj-ea"/>
                  <a:ea typeface="+mj-ea"/>
                  <a:cs typeface="Arial" charset="0"/>
                </a:rPr>
                <a:t>优势四</a:t>
              </a:r>
              <a:endParaRPr lang="zh-CN" altLang="en-US" b="1" dirty="0">
                <a:solidFill>
                  <a:srgbClr val="7030A0"/>
                </a:solidFill>
                <a:latin typeface="+mj-ea"/>
                <a:ea typeface="+mj-ea"/>
                <a:cs typeface="Arial" charset="0"/>
              </a:endParaRPr>
            </a:p>
          </p:txBody>
        </p:sp>
        <p:sp>
          <p:nvSpPr>
            <p:cNvPr id="54" name="Oval 28"/>
            <p:cNvSpPr>
              <a:spLocks noChangeArrowheads="1"/>
            </p:cNvSpPr>
            <p:nvPr/>
          </p:nvSpPr>
          <p:spPr bwMode="gray">
            <a:xfrm>
              <a:off x="836" y="879"/>
              <a:ext cx="758" cy="758"/>
            </a:xfrm>
            <a:prstGeom prst="ellipse">
              <a:avLst/>
            </a:prstGeom>
            <a:noFill/>
            <a:ln w="38100">
              <a:solidFill>
                <a:schemeClr val="folHlink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+mj-ea"/>
                <a:ea typeface="+mj-ea"/>
                <a:cs typeface="Arial" charset="0"/>
              </a:endParaRPr>
            </a:p>
          </p:txBody>
        </p:sp>
        <p:sp>
          <p:nvSpPr>
            <p:cNvPr id="55" name="Oval 29"/>
            <p:cNvSpPr>
              <a:spLocks noChangeArrowheads="1"/>
            </p:cNvSpPr>
            <p:nvPr/>
          </p:nvSpPr>
          <p:spPr bwMode="gray">
            <a:xfrm>
              <a:off x="870" y="915"/>
              <a:ext cx="690" cy="690"/>
            </a:xfrm>
            <a:prstGeom prst="ellipse">
              <a:avLst/>
            </a:prstGeom>
            <a:noFill/>
            <a:ln w="38100">
              <a:solidFill>
                <a:schemeClr val="folHlink">
                  <a:alpha val="30196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+mj-ea"/>
                <a:ea typeface="+mj-ea"/>
                <a:cs typeface="Arial" charset="0"/>
              </a:endParaRPr>
            </a:p>
          </p:txBody>
        </p:sp>
      </p:grpSp>
      <p:grpSp>
        <p:nvGrpSpPr>
          <p:cNvPr id="57" name="Group 12"/>
          <p:cNvGrpSpPr>
            <a:grpSpLocks/>
          </p:cNvGrpSpPr>
          <p:nvPr/>
        </p:nvGrpSpPr>
        <p:grpSpPr bwMode="auto">
          <a:xfrm>
            <a:off x="1475656" y="2294510"/>
            <a:ext cx="1224000" cy="1224000"/>
            <a:chOff x="802" y="845"/>
            <a:chExt cx="827" cy="826"/>
          </a:xfrm>
        </p:grpSpPr>
        <p:sp>
          <p:nvSpPr>
            <p:cNvPr id="58" name="Oval 13"/>
            <p:cNvSpPr>
              <a:spLocks noChangeArrowheads="1"/>
            </p:cNvSpPr>
            <p:nvPr/>
          </p:nvSpPr>
          <p:spPr bwMode="gray">
            <a:xfrm>
              <a:off x="802" y="845"/>
              <a:ext cx="827" cy="826"/>
            </a:xfrm>
            <a:prstGeom prst="ellipse">
              <a:avLst/>
            </a:prstGeom>
            <a:solidFill>
              <a:srgbClr val="F8F8F8"/>
            </a:solidFill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b="1" dirty="0" smtClean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  <a:cs typeface="Arial" charset="0"/>
                </a:rPr>
                <a:t>优势</a:t>
              </a:r>
              <a:r>
                <a:rPr lang="zh-CN" altLang="en-US" dirty="0" smtClean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  <a:cs typeface="Arial" charset="0"/>
                </a:rPr>
                <a:t>二</a:t>
              </a:r>
              <a:endParaRPr lang="zh-CN" alt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Arial" charset="0"/>
              </a:endParaRPr>
            </a:p>
          </p:txBody>
        </p:sp>
        <p:sp>
          <p:nvSpPr>
            <p:cNvPr id="59" name="Oval 14"/>
            <p:cNvSpPr>
              <a:spLocks noChangeArrowheads="1"/>
            </p:cNvSpPr>
            <p:nvPr/>
          </p:nvSpPr>
          <p:spPr bwMode="gray">
            <a:xfrm>
              <a:off x="836" y="879"/>
              <a:ext cx="758" cy="758"/>
            </a:xfrm>
            <a:prstGeom prst="ellipse">
              <a:avLst/>
            </a:prstGeom>
            <a:noFill/>
            <a:ln w="38100">
              <a:solidFill>
                <a:schemeClr val="accent2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+mj-ea"/>
                <a:ea typeface="+mj-ea"/>
                <a:cs typeface="Arial" charset="0"/>
              </a:endParaRPr>
            </a:p>
          </p:txBody>
        </p:sp>
        <p:sp>
          <p:nvSpPr>
            <p:cNvPr id="60" name="Oval 15"/>
            <p:cNvSpPr>
              <a:spLocks noChangeArrowheads="1"/>
            </p:cNvSpPr>
            <p:nvPr/>
          </p:nvSpPr>
          <p:spPr bwMode="gray">
            <a:xfrm>
              <a:off x="870" y="915"/>
              <a:ext cx="690" cy="690"/>
            </a:xfrm>
            <a:prstGeom prst="ellipse">
              <a:avLst/>
            </a:prstGeom>
            <a:noFill/>
            <a:ln w="38100">
              <a:solidFill>
                <a:schemeClr val="accent2">
                  <a:alpha val="30196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+mj-ea"/>
                <a:ea typeface="+mj-ea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3135625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8" name="Oval 6"/>
          <p:cNvSpPr>
            <a:spLocks noChangeArrowheads="1"/>
          </p:cNvSpPr>
          <p:nvPr/>
        </p:nvSpPr>
        <p:spPr bwMode="auto">
          <a:xfrm>
            <a:off x="467544" y="2349502"/>
            <a:ext cx="1188000" cy="1188000"/>
          </a:xfrm>
          <a:prstGeom prst="ellipse">
            <a:avLst/>
          </a:prstGeom>
          <a:solidFill>
            <a:srgbClr val="3366FF"/>
          </a:solidFill>
          <a:ln w="9525" cmpd="sng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第一阶段</a:t>
            </a:r>
          </a:p>
        </p:txBody>
      </p:sp>
      <p:sp>
        <p:nvSpPr>
          <p:cNvPr id="33799" name="Oval 7"/>
          <p:cNvSpPr>
            <a:spLocks noChangeArrowheads="1"/>
          </p:cNvSpPr>
          <p:nvPr/>
        </p:nvSpPr>
        <p:spPr bwMode="auto">
          <a:xfrm>
            <a:off x="2323244" y="2349502"/>
            <a:ext cx="1188000" cy="1188000"/>
          </a:xfrm>
          <a:prstGeom prst="ellipse">
            <a:avLst/>
          </a:prstGeom>
          <a:solidFill>
            <a:srgbClr val="FFFF00"/>
          </a:solidFill>
          <a:ln w="9525" cap="flat" cmpd="sng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第二阶段</a:t>
            </a:r>
          </a:p>
        </p:txBody>
      </p:sp>
      <p:sp>
        <p:nvSpPr>
          <p:cNvPr id="33800" name="Oval 8"/>
          <p:cNvSpPr>
            <a:spLocks noChangeArrowheads="1"/>
          </p:cNvSpPr>
          <p:nvPr/>
        </p:nvSpPr>
        <p:spPr bwMode="auto">
          <a:xfrm>
            <a:off x="4031023" y="2349502"/>
            <a:ext cx="1188000" cy="1188000"/>
          </a:xfrm>
          <a:prstGeom prst="ellipse">
            <a:avLst/>
          </a:prstGeom>
          <a:solidFill>
            <a:srgbClr val="FF8000"/>
          </a:solidFill>
          <a:ln w="9525" cap="flat" cmpd="sng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第三阶段</a:t>
            </a:r>
          </a:p>
        </p:txBody>
      </p:sp>
      <p:sp>
        <p:nvSpPr>
          <p:cNvPr id="33801" name="Text Box 9"/>
          <p:cNvSpPr txBox="1">
            <a:spLocks noChangeArrowheads="1"/>
          </p:cNvSpPr>
          <p:nvPr/>
        </p:nvSpPr>
        <p:spPr bwMode="auto">
          <a:xfrm>
            <a:off x="251520" y="3707740"/>
            <a:ext cx="16993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CN" dirty="0" smtClean="0">
                <a:solidFill>
                  <a:schemeClr val="accent1">
                    <a:lumMod val="25000"/>
                  </a:schemeClr>
                </a:solidFill>
                <a:latin typeface="+mj-ea"/>
                <a:ea typeface="+mj-ea"/>
              </a:rPr>
              <a:t>C</a:t>
            </a:r>
            <a:r>
              <a:rPr lang="zh-CN" altLang="en-US" dirty="0" smtClean="0">
                <a:solidFill>
                  <a:schemeClr val="accent1">
                    <a:lumMod val="25000"/>
                  </a:schemeClr>
                </a:solidFill>
                <a:latin typeface="+mj-ea"/>
                <a:ea typeface="+mj-ea"/>
              </a:rPr>
              <a:t>/</a:t>
            </a:r>
            <a:r>
              <a:rPr lang="en-US" altLang="zh-CN" dirty="0" smtClean="0">
                <a:solidFill>
                  <a:schemeClr val="accent1">
                    <a:lumMod val="25000"/>
                  </a:schemeClr>
                </a:solidFill>
                <a:latin typeface="+mj-ea"/>
                <a:ea typeface="+mj-ea"/>
              </a:rPr>
              <a:t>OC</a:t>
            </a:r>
            <a:r>
              <a:rPr lang="zh-CN" altLang="en-US" dirty="0" smtClean="0">
                <a:solidFill>
                  <a:schemeClr val="accent1">
                    <a:lumMod val="25000"/>
                  </a:schemeClr>
                </a:solidFill>
                <a:latin typeface="+mj-ea"/>
                <a:ea typeface="+mj-ea"/>
              </a:rPr>
              <a:t>语言知识</a:t>
            </a:r>
            <a:endParaRPr lang="zh-CN" altLang="en-US" dirty="0">
              <a:solidFill>
                <a:schemeClr val="accent1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3802" name="Text Box 10"/>
          <p:cNvSpPr txBox="1">
            <a:spLocks noChangeArrowheads="1"/>
          </p:cNvSpPr>
          <p:nvPr/>
        </p:nvSpPr>
        <p:spPr bwMode="auto">
          <a:xfrm>
            <a:off x="2123728" y="3717232"/>
            <a:ext cx="16061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CN" dirty="0" smtClean="0">
                <a:solidFill>
                  <a:schemeClr val="accent1">
                    <a:lumMod val="25000"/>
                  </a:schemeClr>
                </a:solidFill>
                <a:latin typeface="+mj-ea"/>
                <a:ea typeface="+mj-ea"/>
              </a:rPr>
              <a:t>iOS</a:t>
            </a:r>
            <a:r>
              <a:rPr lang="zh-CN" altLang="en-US" dirty="0" smtClean="0">
                <a:solidFill>
                  <a:schemeClr val="accent1">
                    <a:lumMod val="25000"/>
                  </a:schemeClr>
                </a:solidFill>
                <a:latin typeface="+mj-ea"/>
                <a:ea typeface="+mj-ea"/>
              </a:rPr>
              <a:t>应用开发</a:t>
            </a:r>
            <a:endParaRPr lang="zh-CN" altLang="en-US" dirty="0">
              <a:solidFill>
                <a:schemeClr val="accent1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3803" name="Text Box 11"/>
          <p:cNvSpPr txBox="1">
            <a:spLocks noChangeArrowheads="1"/>
          </p:cNvSpPr>
          <p:nvPr/>
        </p:nvSpPr>
        <p:spPr bwMode="auto">
          <a:xfrm>
            <a:off x="3851920" y="3717232"/>
            <a:ext cx="151326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accent1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CN" dirty="0" smtClean="0">
                <a:solidFill>
                  <a:schemeClr val="accent1">
                    <a:lumMod val="25000"/>
                  </a:schemeClr>
                </a:solidFill>
                <a:latin typeface="+mj-ea"/>
                <a:ea typeface="+mj-ea"/>
              </a:rPr>
              <a:t>iOS</a:t>
            </a:r>
            <a:r>
              <a:rPr lang="zh-CN" altLang="en-US" dirty="0" smtClean="0">
                <a:solidFill>
                  <a:schemeClr val="accent1">
                    <a:lumMod val="25000"/>
                  </a:schemeClr>
                </a:solidFill>
                <a:latin typeface="+mj-ea"/>
                <a:ea typeface="+mj-ea"/>
              </a:rPr>
              <a:t>项目实战</a:t>
            </a:r>
            <a:endParaRPr lang="zh-CN" altLang="en-US" dirty="0">
              <a:solidFill>
                <a:schemeClr val="accent1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3804" name="Oval 12"/>
          <p:cNvSpPr>
            <a:spLocks noChangeArrowheads="1"/>
          </p:cNvSpPr>
          <p:nvPr/>
        </p:nvSpPr>
        <p:spPr bwMode="auto">
          <a:xfrm>
            <a:off x="7488456" y="2349502"/>
            <a:ext cx="1188000" cy="1188000"/>
          </a:xfrm>
          <a:prstGeom prst="ellipse">
            <a:avLst/>
          </a:prstGeom>
          <a:solidFill>
            <a:srgbClr val="5DE785"/>
          </a:solidFill>
          <a:ln w="9525" cap="flat" cmpd="sng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dirty="0" smtClean="0">
                <a:latin typeface="+mj-ea"/>
                <a:ea typeface="+mj-ea"/>
              </a:rPr>
              <a:t>第五阶段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3805" name="Text Box 13"/>
          <p:cNvSpPr txBox="1">
            <a:spLocks noChangeArrowheads="1"/>
          </p:cNvSpPr>
          <p:nvPr/>
        </p:nvSpPr>
        <p:spPr bwMode="auto">
          <a:xfrm>
            <a:off x="7330976" y="3717232"/>
            <a:ext cx="14894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CN" dirty="0" smtClean="0">
                <a:solidFill>
                  <a:schemeClr val="accent1">
                    <a:lumMod val="25000"/>
                  </a:schemeClr>
                </a:solidFill>
                <a:latin typeface="+mj-ea"/>
                <a:ea typeface="+mj-ea"/>
              </a:rPr>
              <a:t>iOS</a:t>
            </a:r>
            <a:r>
              <a:rPr lang="zh-CN" altLang="en-US" dirty="0" smtClean="0">
                <a:solidFill>
                  <a:schemeClr val="accent1">
                    <a:lumMod val="25000"/>
                  </a:schemeClr>
                </a:solidFill>
                <a:latin typeface="+mj-ea"/>
                <a:ea typeface="+mj-ea"/>
              </a:rPr>
              <a:t>项目答辩</a:t>
            </a:r>
            <a:endParaRPr lang="zh-CN" altLang="en-US" dirty="0">
              <a:solidFill>
                <a:schemeClr val="accent1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3806" name="AutoShape 14"/>
          <p:cNvSpPr>
            <a:spLocks noChangeArrowheads="1"/>
          </p:cNvSpPr>
          <p:nvPr/>
        </p:nvSpPr>
        <p:spPr bwMode="auto">
          <a:xfrm>
            <a:off x="1752607" y="2709121"/>
            <a:ext cx="468000" cy="485775"/>
          </a:xfrm>
          <a:prstGeom prst="rightArrow">
            <a:avLst>
              <a:gd name="adj1" fmla="val 50000"/>
              <a:gd name="adj2" fmla="val 29575"/>
            </a:avLst>
          </a:prstGeom>
          <a:solidFill>
            <a:srgbClr val="00FF00"/>
          </a:solidFill>
          <a:ln w="9525" cmpd="sng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3807" name="AutoShape 15"/>
          <p:cNvSpPr>
            <a:spLocks noChangeArrowheads="1"/>
          </p:cNvSpPr>
          <p:nvPr/>
        </p:nvSpPr>
        <p:spPr bwMode="auto">
          <a:xfrm>
            <a:off x="3527936" y="2727201"/>
            <a:ext cx="468000" cy="485775"/>
          </a:xfrm>
          <a:prstGeom prst="rightArrow">
            <a:avLst>
              <a:gd name="adj1" fmla="val 50000"/>
              <a:gd name="adj2" fmla="val 34967"/>
            </a:avLst>
          </a:prstGeom>
          <a:solidFill>
            <a:srgbClr val="00FF00"/>
          </a:solidFill>
          <a:ln w="9525" cap="flat" cmpd="sng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3808" name="AutoShape 16"/>
          <p:cNvSpPr>
            <a:spLocks noChangeArrowheads="1"/>
          </p:cNvSpPr>
          <p:nvPr/>
        </p:nvSpPr>
        <p:spPr bwMode="auto">
          <a:xfrm>
            <a:off x="6984320" y="2727201"/>
            <a:ext cx="468000" cy="485775"/>
          </a:xfrm>
          <a:prstGeom prst="rightArrow">
            <a:avLst>
              <a:gd name="adj1" fmla="val 50000"/>
              <a:gd name="adj2" fmla="val 41585"/>
            </a:avLst>
          </a:prstGeom>
          <a:solidFill>
            <a:srgbClr val="00FF00"/>
          </a:solidFill>
          <a:ln w="9525" cap="flat" cmpd="sng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鹏途</a:t>
            </a:r>
            <a:r>
              <a:rPr kumimoji="1" lang="en-US" altLang="zh-CN" dirty="0" smtClean="0"/>
              <a:t>iOS</a:t>
            </a:r>
            <a:r>
              <a:rPr kumimoji="1" lang="zh-CN" altLang="en-US" dirty="0" smtClean="0"/>
              <a:t>课程路线</a:t>
            </a:r>
            <a:endParaRPr kumimoji="1" lang="zh-CN" altLang="en-US" dirty="0"/>
          </a:p>
        </p:txBody>
      </p:sp>
      <p:sp>
        <p:nvSpPr>
          <p:cNvPr id="14" name="Oval 8"/>
          <p:cNvSpPr>
            <a:spLocks noChangeArrowheads="1"/>
          </p:cNvSpPr>
          <p:nvPr/>
        </p:nvSpPr>
        <p:spPr bwMode="auto">
          <a:xfrm>
            <a:off x="5762146" y="2348880"/>
            <a:ext cx="1188000" cy="1188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dirty="0" smtClean="0">
                <a:latin typeface="+mj-ea"/>
                <a:ea typeface="+mj-ea"/>
              </a:rPr>
              <a:t>第四阶段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5599488" y="3718773"/>
            <a:ext cx="163680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accent1">
                    <a:lumMod val="25000"/>
                  </a:schemeClr>
                </a:solidFill>
                <a:latin typeface="+mj-ea"/>
                <a:ea typeface="+mj-ea"/>
              </a:rPr>
              <a:t> 项目管理、职业素养、业务知识</a:t>
            </a:r>
            <a:endParaRPr lang="zh-CN" altLang="en-US" dirty="0">
              <a:solidFill>
                <a:schemeClr val="accent1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AutoShape 15"/>
          <p:cNvSpPr>
            <a:spLocks noChangeArrowheads="1"/>
          </p:cNvSpPr>
          <p:nvPr/>
        </p:nvSpPr>
        <p:spPr bwMode="auto">
          <a:xfrm>
            <a:off x="5248435" y="2705489"/>
            <a:ext cx="468000" cy="485775"/>
          </a:xfrm>
          <a:prstGeom prst="rightArrow">
            <a:avLst>
              <a:gd name="adj1" fmla="val 50000"/>
              <a:gd name="adj2" fmla="val 34967"/>
            </a:avLst>
          </a:prstGeom>
          <a:solidFill>
            <a:srgbClr val="00FF00"/>
          </a:solidFill>
          <a:ln w="9525" cap="flat" cmpd="sng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65431203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3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3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3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3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3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3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3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3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3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3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8" grpId="0" bldLvl="0" animBg="1" autoUpdateAnimBg="0"/>
      <p:bldP spid="33799" grpId="0" bldLvl="0" animBg="1" autoUpdateAnimBg="0"/>
      <p:bldP spid="33800" grpId="0" bldLvl="0" animBg="1" autoUpdateAnimBg="0"/>
      <p:bldP spid="33801" grpId="0"/>
      <p:bldP spid="33802" grpId="0"/>
      <p:bldP spid="33803" grpId="0"/>
      <p:bldP spid="33804" grpId="1" animBg="1"/>
      <p:bldP spid="33805" grpId="0"/>
      <p:bldP spid="33806" grpId="0" animBg="1"/>
      <p:bldP spid="33807" grpId="0" animBg="1"/>
      <p:bldP spid="33808" grpId="0" bldLvl="0" animBg="1" autoUpdateAnimBg="0"/>
      <p:bldP spid="14" grpId="0" bldLvl="0" animBg="1" autoUpdateAnimBg="0"/>
      <p:bldP spid="15" grpId="0"/>
      <p:bldP spid="1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鹏途</a:t>
            </a:r>
            <a:r>
              <a:rPr kumimoji="1" lang="en-US" altLang="zh-CN" dirty="0" smtClean="0"/>
              <a:t>iOS</a:t>
            </a:r>
            <a:r>
              <a:rPr kumimoji="1" lang="zh-CN" altLang="en-US" dirty="0" smtClean="0"/>
              <a:t>开发核心知识</a:t>
            </a:r>
            <a:endParaRPr kumimoji="1" lang="zh-CN" altLang="en-US" dirty="0"/>
          </a:p>
        </p:txBody>
      </p:sp>
      <p:sp>
        <p:nvSpPr>
          <p:cNvPr id="34823" name="AutoShape 7"/>
          <p:cNvSpPr>
            <a:spLocks noChangeArrowheads="1"/>
          </p:cNvSpPr>
          <p:nvPr/>
        </p:nvSpPr>
        <p:spPr bwMode="auto">
          <a:xfrm>
            <a:off x="1199097" y="2133104"/>
            <a:ext cx="320675" cy="431800"/>
          </a:xfrm>
          <a:prstGeom prst="downArrow">
            <a:avLst>
              <a:gd name="adj1" fmla="val 50000"/>
              <a:gd name="adj2" fmla="val 33663"/>
            </a:avLst>
          </a:prstGeom>
          <a:solidFill>
            <a:srgbClr val="1AC057"/>
          </a:solidFill>
          <a:ln w="9525" cmpd="sng">
            <a:noFill/>
            <a:miter lim="800000"/>
            <a:headEnd/>
            <a:tailEnd/>
          </a:ln>
          <a:effectLst/>
          <a:extLst/>
        </p:spPr>
        <p:txBody>
          <a:bodyPr vert="eaVert" anchor="ctr"/>
          <a:lstStyle/>
          <a:p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4825" name="AutoShape 9"/>
          <p:cNvSpPr>
            <a:spLocks noChangeArrowheads="1"/>
          </p:cNvSpPr>
          <p:nvPr/>
        </p:nvSpPr>
        <p:spPr bwMode="auto">
          <a:xfrm>
            <a:off x="1190457" y="3217983"/>
            <a:ext cx="320675" cy="436563"/>
          </a:xfrm>
          <a:prstGeom prst="downArrow">
            <a:avLst>
              <a:gd name="adj1" fmla="val 50000"/>
              <a:gd name="adj2" fmla="val 34035"/>
            </a:avLst>
          </a:prstGeom>
          <a:solidFill>
            <a:srgbClr val="1AC057"/>
          </a:solidFill>
          <a:ln w="9525" cap="flat" cmpd="sng">
            <a:noFill/>
            <a:miter lim="800000"/>
            <a:headEnd/>
            <a:tailEnd/>
          </a:ln>
          <a:effectLst/>
          <a:extLst/>
        </p:spPr>
        <p:txBody>
          <a:bodyPr vert="eaVert" anchor="ctr"/>
          <a:lstStyle/>
          <a:p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4827" name="AutoShape 11"/>
          <p:cNvSpPr>
            <a:spLocks noChangeArrowheads="1"/>
          </p:cNvSpPr>
          <p:nvPr/>
        </p:nvSpPr>
        <p:spPr bwMode="auto">
          <a:xfrm>
            <a:off x="1190457" y="4165720"/>
            <a:ext cx="320675" cy="481013"/>
          </a:xfrm>
          <a:prstGeom prst="downArrow">
            <a:avLst>
              <a:gd name="adj1" fmla="val 50000"/>
              <a:gd name="adj2" fmla="val 37500"/>
            </a:avLst>
          </a:prstGeom>
          <a:solidFill>
            <a:srgbClr val="1AC057"/>
          </a:solidFill>
          <a:ln w="9525" cap="flat" cmpd="sng">
            <a:noFill/>
            <a:miter lim="800000"/>
            <a:headEnd/>
            <a:tailEnd/>
          </a:ln>
          <a:effectLst/>
          <a:extLst/>
        </p:spPr>
        <p:txBody>
          <a:bodyPr vert="eaVert" anchor="ctr"/>
          <a:lstStyle/>
          <a:p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4829" name="AutoShape 13"/>
          <p:cNvSpPr>
            <a:spLocks noChangeArrowheads="1"/>
          </p:cNvSpPr>
          <p:nvPr/>
        </p:nvSpPr>
        <p:spPr bwMode="auto">
          <a:xfrm>
            <a:off x="2519376" y="4800965"/>
            <a:ext cx="574675" cy="354012"/>
          </a:xfrm>
          <a:prstGeom prst="rightArrow">
            <a:avLst>
              <a:gd name="adj1" fmla="val 50000"/>
              <a:gd name="adj2" fmla="val 40583"/>
            </a:avLst>
          </a:prstGeom>
          <a:solidFill>
            <a:srgbClr val="1AC057"/>
          </a:solidFill>
          <a:ln w="9525" cmpd="sng">
            <a:noFill/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4831" name="AutoShape 15"/>
          <p:cNvSpPr>
            <a:spLocks noChangeArrowheads="1"/>
          </p:cNvSpPr>
          <p:nvPr/>
        </p:nvSpPr>
        <p:spPr bwMode="auto">
          <a:xfrm>
            <a:off x="3589150" y="4213978"/>
            <a:ext cx="487363" cy="407988"/>
          </a:xfrm>
          <a:prstGeom prst="upArrow">
            <a:avLst>
              <a:gd name="adj1" fmla="val 50000"/>
              <a:gd name="adj2" fmla="val 25000"/>
            </a:avLst>
          </a:prstGeom>
          <a:solidFill>
            <a:srgbClr val="1AC057"/>
          </a:solidFill>
          <a:ln w="9525" cmpd="sng">
            <a:noFill/>
            <a:miter lim="800000"/>
            <a:headEnd/>
            <a:tailEnd/>
          </a:ln>
          <a:effectLst/>
          <a:extLst/>
        </p:spPr>
        <p:txBody>
          <a:bodyPr vert="eaVert" anchor="ctr"/>
          <a:lstStyle/>
          <a:p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4833" name="AutoShape 17"/>
          <p:cNvSpPr>
            <a:spLocks noChangeArrowheads="1"/>
          </p:cNvSpPr>
          <p:nvPr/>
        </p:nvSpPr>
        <p:spPr bwMode="auto">
          <a:xfrm>
            <a:off x="3590735" y="3228081"/>
            <a:ext cx="485775" cy="488951"/>
          </a:xfrm>
          <a:prstGeom prst="upArrow">
            <a:avLst>
              <a:gd name="adj1" fmla="val 50000"/>
              <a:gd name="adj2" fmla="val 25163"/>
            </a:avLst>
          </a:prstGeom>
          <a:solidFill>
            <a:srgbClr val="1AC057"/>
          </a:solidFill>
          <a:ln w="9525" cap="flat" cmpd="sng">
            <a:noFill/>
            <a:miter lim="800000"/>
            <a:headEnd/>
            <a:tailEnd/>
          </a:ln>
          <a:effectLst/>
          <a:extLst/>
        </p:spPr>
        <p:txBody>
          <a:bodyPr vert="eaVert" anchor="ctr"/>
          <a:lstStyle/>
          <a:p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4835" name="AutoShape 19"/>
          <p:cNvSpPr>
            <a:spLocks noChangeArrowheads="1"/>
          </p:cNvSpPr>
          <p:nvPr/>
        </p:nvSpPr>
        <p:spPr bwMode="auto">
          <a:xfrm>
            <a:off x="3574976" y="2047721"/>
            <a:ext cx="485775" cy="541337"/>
          </a:xfrm>
          <a:prstGeom prst="upArrow">
            <a:avLst>
              <a:gd name="adj1" fmla="val 50000"/>
              <a:gd name="adj2" fmla="val 27859"/>
            </a:avLst>
          </a:prstGeom>
          <a:solidFill>
            <a:srgbClr val="1AC057"/>
          </a:solidFill>
          <a:ln w="9525" cap="flat" cmpd="sng">
            <a:noFill/>
            <a:miter lim="800000"/>
            <a:headEnd/>
            <a:tailEnd/>
          </a:ln>
          <a:effectLst/>
          <a:extLst/>
        </p:spPr>
        <p:txBody>
          <a:bodyPr vert="eaVert" anchor="ctr"/>
          <a:lstStyle/>
          <a:p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7544" y="1628800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+mj-ea"/>
                <a:ea typeface="+mj-ea"/>
              </a:rPr>
              <a:t>C</a:t>
            </a:r>
            <a:r>
              <a:rPr kumimoji="1" lang="zh-CN" altLang="en-US" dirty="0" smtClean="0">
                <a:latin typeface="+mj-ea"/>
                <a:ea typeface="+mj-ea"/>
              </a:rPr>
              <a:t>语言程序设计</a:t>
            </a:r>
            <a:endParaRPr kumimoji="1" lang="zh-CN" altLang="en-US" dirty="0"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8964" y="2627620"/>
            <a:ext cx="2404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</a:rPr>
              <a:t>Objective-C</a:t>
            </a:r>
            <a:r>
              <a:rPr lang="zh-CN" altLang="en-US" dirty="0" smtClean="0">
                <a:latin typeface="+mj-ea"/>
                <a:ea typeface="+mj-ea"/>
              </a:rPr>
              <a:t>基础知识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6996" y="3708516"/>
            <a:ext cx="1681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</a:rPr>
              <a:t>OC</a:t>
            </a:r>
            <a:r>
              <a:rPr lang="zh-CN" altLang="en-US" dirty="0" smtClean="0">
                <a:latin typeface="+mj-ea"/>
                <a:ea typeface="+mj-ea"/>
              </a:rPr>
              <a:t>之基本语法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59136" y="4791645"/>
            <a:ext cx="2143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</a:rPr>
              <a:t>OC</a:t>
            </a:r>
            <a:r>
              <a:rPr lang="zh-CN" altLang="en-US" dirty="0" smtClean="0">
                <a:latin typeface="+mj-ea"/>
                <a:ea typeface="+mj-ea"/>
              </a:rPr>
              <a:t>之面向对象编程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42195" y="4791645"/>
            <a:ext cx="1681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</a:rPr>
              <a:t>OC</a:t>
            </a:r>
            <a:r>
              <a:rPr lang="zh-CN" altLang="en-US" dirty="0">
                <a:latin typeface="+mj-ea"/>
                <a:ea typeface="+mj-ea"/>
              </a:rPr>
              <a:t>之特有语法</a:t>
            </a:r>
          </a:p>
        </p:txBody>
      </p:sp>
      <p:sp>
        <p:nvSpPr>
          <p:cNvPr id="7" name="矩形 6"/>
          <p:cNvSpPr/>
          <p:nvPr/>
        </p:nvSpPr>
        <p:spPr>
          <a:xfrm>
            <a:off x="2431212" y="3779748"/>
            <a:ext cx="2835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</a:rPr>
              <a:t>OC</a:t>
            </a:r>
            <a:r>
              <a:rPr lang="zh-CN" altLang="en-US" dirty="0" smtClean="0">
                <a:latin typeface="+mj-ea"/>
                <a:ea typeface="+mj-ea"/>
              </a:rPr>
              <a:t>之</a:t>
            </a:r>
            <a:r>
              <a:rPr lang="zh-CN" altLang="en-US" dirty="0" smtClean="0">
                <a:solidFill>
                  <a:srgbClr val="000000"/>
                </a:solidFill>
                <a:latin typeface="+mj-ea"/>
                <a:ea typeface="+mj-ea"/>
                <a:cs typeface="宋体"/>
              </a:rPr>
              <a:t>内</a:t>
            </a:r>
            <a:r>
              <a:rPr lang="zh-CN" altLang="en-US" dirty="0">
                <a:solidFill>
                  <a:srgbClr val="000000"/>
                </a:solidFill>
                <a:latin typeface="+mj-ea"/>
                <a:ea typeface="+mj-ea"/>
                <a:cs typeface="宋体"/>
              </a:rPr>
              <a:t>存管理与异常控制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699792" y="2564904"/>
            <a:ext cx="25922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</a:rPr>
              <a:t>OC</a:t>
            </a:r>
            <a:r>
              <a:rPr lang="zh-CN" altLang="en-US" dirty="0" smtClean="0">
                <a:latin typeface="+mj-ea"/>
                <a:ea typeface="+mj-ea"/>
              </a:rPr>
              <a:t>之</a:t>
            </a:r>
            <a:r>
              <a:rPr lang="zh-CN" altLang="en-US" dirty="0">
                <a:solidFill>
                  <a:srgbClr val="000000"/>
                </a:solidFill>
                <a:latin typeface="+mj-ea"/>
                <a:ea typeface="+mj-ea"/>
                <a:cs typeface="Calibri"/>
              </a:rPr>
              <a:t>Foundation</a:t>
            </a:r>
            <a:r>
              <a:rPr lang="zh-CN" altLang="en-US" dirty="0" smtClean="0">
                <a:solidFill>
                  <a:srgbClr val="000000"/>
                </a:solidFill>
                <a:latin typeface="+mj-ea"/>
                <a:ea typeface="+mj-ea"/>
                <a:cs typeface="宋体"/>
              </a:rPr>
              <a:t>框架、数据结构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236817" y="1614468"/>
            <a:ext cx="2839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</a:rPr>
              <a:t>OC</a:t>
            </a:r>
            <a:r>
              <a:rPr lang="zh-CN" altLang="en-US" dirty="0" smtClean="0">
                <a:latin typeface="+mj-ea"/>
                <a:ea typeface="+mj-ea"/>
              </a:rPr>
              <a:t>之设计模式和文件操作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auto">
          <a:xfrm>
            <a:off x="5035611" y="1614469"/>
            <a:ext cx="472494" cy="354012"/>
          </a:xfrm>
          <a:prstGeom prst="rightArrow">
            <a:avLst>
              <a:gd name="adj1" fmla="val 50000"/>
              <a:gd name="adj2" fmla="val 40583"/>
            </a:avLst>
          </a:prstGeom>
          <a:solidFill>
            <a:srgbClr val="1AC057"/>
          </a:solidFill>
          <a:ln w="9525" cmpd="sng">
            <a:noFill/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508104" y="1614468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latin typeface="+mj-ea"/>
                <a:ea typeface="+mj-ea"/>
              </a:rPr>
              <a:t>UIKit</a:t>
            </a:r>
            <a:r>
              <a:rPr lang="zh-CN" altLang="en-US" dirty="0" smtClean="0">
                <a:latin typeface="+mj-ea"/>
                <a:ea typeface="+mj-ea"/>
              </a:rPr>
              <a:t>界面开发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41" name="AutoShape 7"/>
          <p:cNvSpPr>
            <a:spLocks noChangeArrowheads="1"/>
          </p:cNvSpPr>
          <p:nvPr/>
        </p:nvSpPr>
        <p:spPr bwMode="auto">
          <a:xfrm>
            <a:off x="6048502" y="2192137"/>
            <a:ext cx="320675" cy="431800"/>
          </a:xfrm>
          <a:prstGeom prst="downArrow">
            <a:avLst>
              <a:gd name="adj1" fmla="val 50000"/>
              <a:gd name="adj2" fmla="val 33663"/>
            </a:avLst>
          </a:prstGeom>
          <a:solidFill>
            <a:srgbClr val="1AC057"/>
          </a:solidFill>
          <a:ln w="9525" cmpd="sng">
            <a:noFill/>
            <a:miter lim="800000"/>
            <a:headEnd/>
            <a:tailEnd/>
          </a:ln>
          <a:effectLst/>
          <a:extLst/>
        </p:spPr>
        <p:txBody>
          <a:bodyPr vert="eaVert" anchor="ctr"/>
          <a:lstStyle/>
          <a:p>
            <a:endParaRPr lang="zh-CN" altLang="en-US">
              <a:latin typeface="+mj-ea"/>
              <a:ea typeface="+mj-ea"/>
            </a:endParaRPr>
          </a:p>
        </p:txBody>
      </p:sp>
      <p:sp>
        <p:nvSpPr>
          <p:cNvPr id="42" name="AutoShape 9"/>
          <p:cNvSpPr>
            <a:spLocks noChangeArrowheads="1"/>
          </p:cNvSpPr>
          <p:nvPr/>
        </p:nvSpPr>
        <p:spPr bwMode="auto">
          <a:xfrm>
            <a:off x="6070977" y="3217983"/>
            <a:ext cx="320675" cy="436563"/>
          </a:xfrm>
          <a:prstGeom prst="downArrow">
            <a:avLst>
              <a:gd name="adj1" fmla="val 50000"/>
              <a:gd name="adj2" fmla="val 34035"/>
            </a:avLst>
          </a:prstGeom>
          <a:solidFill>
            <a:srgbClr val="1AC057"/>
          </a:solidFill>
          <a:ln w="9525" cap="flat" cmpd="sng">
            <a:noFill/>
            <a:miter lim="800000"/>
            <a:headEnd/>
            <a:tailEnd/>
          </a:ln>
          <a:effectLst/>
          <a:extLst/>
        </p:spPr>
        <p:txBody>
          <a:bodyPr vert="eaVert" anchor="ctr"/>
          <a:lstStyle/>
          <a:p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43" name="AutoShape 11"/>
          <p:cNvSpPr>
            <a:spLocks noChangeArrowheads="1"/>
          </p:cNvSpPr>
          <p:nvPr/>
        </p:nvSpPr>
        <p:spPr bwMode="auto">
          <a:xfrm>
            <a:off x="6039862" y="4165720"/>
            <a:ext cx="320675" cy="481013"/>
          </a:xfrm>
          <a:prstGeom prst="downArrow">
            <a:avLst>
              <a:gd name="adj1" fmla="val 50000"/>
              <a:gd name="adj2" fmla="val 37500"/>
            </a:avLst>
          </a:prstGeom>
          <a:solidFill>
            <a:srgbClr val="1AC057"/>
          </a:solidFill>
          <a:ln w="9525" cap="flat" cmpd="sng">
            <a:noFill/>
            <a:miter lim="800000"/>
            <a:headEnd/>
            <a:tailEnd/>
          </a:ln>
          <a:effectLst/>
          <a:extLst/>
        </p:spPr>
        <p:txBody>
          <a:bodyPr vert="eaVert" anchor="ctr"/>
          <a:lstStyle/>
          <a:p>
            <a:endParaRPr lang="zh-CN" altLang="en-US">
              <a:latin typeface="+mj-ea"/>
              <a:ea typeface="+mj-ea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671572" y="269759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+mj-ea"/>
                <a:ea typeface="+mj-ea"/>
              </a:rPr>
              <a:t>初级网络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5725670" y="370851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+mj-ea"/>
                <a:ea typeface="+mj-ea"/>
              </a:rPr>
              <a:t>数据处理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778012" y="479164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+mj-ea"/>
                <a:ea typeface="+mj-ea"/>
              </a:rPr>
              <a:t>高级网络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47" name="AutoShape 13"/>
          <p:cNvSpPr>
            <a:spLocks noChangeArrowheads="1"/>
          </p:cNvSpPr>
          <p:nvPr/>
        </p:nvSpPr>
        <p:spPr bwMode="auto">
          <a:xfrm>
            <a:off x="6859965" y="4800965"/>
            <a:ext cx="574675" cy="354012"/>
          </a:xfrm>
          <a:prstGeom prst="rightArrow">
            <a:avLst>
              <a:gd name="adj1" fmla="val 50000"/>
              <a:gd name="adj2" fmla="val 40583"/>
            </a:avLst>
          </a:prstGeom>
          <a:solidFill>
            <a:srgbClr val="1AC057"/>
          </a:solidFill>
          <a:ln w="9525" cmpd="sng">
            <a:noFill/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7471772" y="4787860"/>
            <a:ext cx="1492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</a:rPr>
              <a:t>iOS</a:t>
            </a:r>
            <a:r>
              <a:rPr lang="zh-CN" altLang="en-US" dirty="0" smtClean="0">
                <a:latin typeface="+mj-ea"/>
                <a:ea typeface="+mj-ea"/>
              </a:rPr>
              <a:t>高级特性</a:t>
            </a:r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03973195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fontAlgn="auto">
              <a:spcAft>
                <a:spcPts val="0"/>
              </a:spcAft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培养方案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培养目标</a:t>
            </a:r>
            <a:endParaRPr kumimoji="1" lang="en-US" altLang="zh-CN" dirty="0" smtClean="0"/>
          </a:p>
          <a:p>
            <a:pPr marL="400050" lvl="1" indent="0">
              <a:buNone/>
            </a:pPr>
            <a:r>
              <a:rPr kumimoji="1" lang="zh-CN" altLang="en-US" dirty="0" smtClean="0"/>
              <a:t>使学员充分掌握</a:t>
            </a:r>
            <a:r>
              <a:rPr kumimoji="1" lang="en-US" altLang="zh-CN" dirty="0" smtClean="0"/>
              <a:t>iOS</a:t>
            </a:r>
            <a:r>
              <a:rPr kumimoji="1" lang="zh-CN" altLang="en-US" dirty="0" smtClean="0"/>
              <a:t>开发核心知识，让学员拥有独立开发中大型</a:t>
            </a:r>
            <a:r>
              <a:rPr kumimoji="1" lang="en-US" altLang="zh-CN" dirty="0" smtClean="0"/>
              <a:t>iOS</a:t>
            </a:r>
            <a:r>
              <a:rPr kumimoji="1" lang="zh-CN" altLang="en-US" dirty="0" smtClean="0"/>
              <a:t>项目的能力，实现毕业即可上岗。</a:t>
            </a:r>
            <a:endParaRPr kumimoji="1" lang="en-US" altLang="zh-CN" dirty="0" smtClean="0"/>
          </a:p>
          <a:p>
            <a:pPr marL="400050" lvl="1" indent="0">
              <a:buNone/>
            </a:pPr>
            <a:endParaRPr kumimoji="1" lang="en-US" altLang="zh-CN" dirty="0" smtClean="0"/>
          </a:p>
          <a:p>
            <a:r>
              <a:rPr kumimoji="1" lang="zh-CN" altLang="en-US" dirty="0" smtClean="0"/>
              <a:t>招生对象</a:t>
            </a:r>
            <a:endParaRPr kumimoji="1" lang="en-US" altLang="zh-CN" dirty="0" smtClean="0"/>
          </a:p>
          <a:p>
            <a:pPr marL="857250" lvl="1" indent="-457200">
              <a:buFont typeface="Symbol" charset="2"/>
              <a:buChar char="-"/>
            </a:pPr>
            <a:r>
              <a:rPr kumimoji="1" lang="zh-CN" altLang="en-US" dirty="0" smtClean="0"/>
              <a:t>没有任何软件编程基础和</a:t>
            </a:r>
            <a:r>
              <a:rPr kumimoji="1" lang="en-US" altLang="zh-CN" dirty="0"/>
              <a:t>iOS</a:t>
            </a:r>
            <a:r>
              <a:rPr kumimoji="1" lang="zh-CN" altLang="en-US" dirty="0"/>
              <a:t>经验，想先从</a:t>
            </a:r>
            <a:r>
              <a:rPr kumimoji="1" lang="en-US" altLang="zh-CN" dirty="0"/>
              <a:t>0</a:t>
            </a:r>
            <a:r>
              <a:rPr kumimoji="1" lang="zh-CN" altLang="en-US" dirty="0"/>
              <a:t>基础入手的</a:t>
            </a:r>
            <a:r>
              <a:rPr kumimoji="1" lang="en-US" altLang="zh-CN" dirty="0"/>
              <a:t>iOS</a:t>
            </a:r>
            <a:r>
              <a:rPr kumimoji="1" lang="zh-CN" altLang="en-US" dirty="0"/>
              <a:t>开发爱好者。</a:t>
            </a:r>
          </a:p>
          <a:p>
            <a:pPr lvl="1" indent="-342900">
              <a:buFont typeface="Symbol" charset="2"/>
              <a:buChar char="-"/>
            </a:pPr>
            <a:r>
              <a:rPr kumimoji="1" lang="zh-CN" altLang="en-US" dirty="0" smtClean="0"/>
              <a:t>希望以较</a:t>
            </a:r>
            <a:r>
              <a:rPr kumimoji="1" lang="zh-CN" altLang="en-US" dirty="0"/>
              <a:t>低的投入和风险来了解自己是否适合转型从事</a:t>
            </a:r>
            <a:r>
              <a:rPr kumimoji="1" lang="en-US" altLang="zh-CN" dirty="0"/>
              <a:t>iOS</a:t>
            </a:r>
            <a:r>
              <a:rPr kumimoji="1" lang="zh-CN" altLang="en-US" dirty="0"/>
              <a:t>开发的求职人员。</a:t>
            </a:r>
          </a:p>
          <a:p>
            <a:pPr lvl="1" indent="-342900">
              <a:buFont typeface="Symbol" charset="2"/>
              <a:buChar char="-"/>
            </a:pPr>
            <a:r>
              <a:rPr kumimoji="1" lang="zh-CN" altLang="en-US" dirty="0" smtClean="0"/>
              <a:t>热爱苹果</a:t>
            </a:r>
            <a:r>
              <a:rPr kumimoji="1" lang="zh-CN" altLang="en-US" dirty="0"/>
              <a:t>，想做</a:t>
            </a:r>
            <a:r>
              <a:rPr kumimoji="1" lang="en-US" altLang="zh-CN" dirty="0"/>
              <a:t>iOS</a:t>
            </a:r>
            <a:r>
              <a:rPr kumimoji="1" lang="zh-CN" altLang="en-US" dirty="0"/>
              <a:t>开发的人。</a:t>
            </a:r>
          </a:p>
          <a:p>
            <a:pPr lvl="1" indent="-342900">
              <a:buFont typeface="Symbol" charset="2"/>
              <a:buChar char="-"/>
            </a:pPr>
            <a:r>
              <a:rPr kumimoji="1" lang="zh-CN" altLang="en-US" dirty="0" smtClean="0"/>
              <a:t>可以没</a:t>
            </a:r>
            <a:r>
              <a:rPr kumimoji="1" lang="zh-CN" altLang="en-US" dirty="0"/>
              <a:t>有任何的计算机和编程基础，但踏实肯干，肯努力，肯付</a:t>
            </a:r>
            <a:r>
              <a:rPr kumimoji="1" lang="zh-CN" altLang="en-US" dirty="0" smtClean="0"/>
              <a:t>出的人</a:t>
            </a:r>
            <a:endParaRPr kumimoji="1" lang="en-US" altLang="zh-CN" dirty="0" smtClean="0"/>
          </a:p>
          <a:p>
            <a:pPr marL="400050" lvl="1" indent="0">
              <a:buNone/>
            </a:pPr>
            <a:endParaRPr kumimoji="1" lang="en-US" altLang="zh-CN" dirty="0" smtClean="0"/>
          </a:p>
          <a:p>
            <a:pPr>
              <a:buFont typeface="Arial"/>
              <a:buChar char="•"/>
            </a:pPr>
            <a:r>
              <a:rPr kumimoji="1" lang="zh-CN" altLang="en-US" dirty="0" smtClean="0">
                <a:hlinkClick r:id="rId3" action="ppaction://hlinkfile"/>
              </a:rPr>
              <a:t>课程体系</a:t>
            </a:r>
            <a:endParaRPr kumimoji="1" lang="zh-CN" altLang="en-US" dirty="0"/>
          </a:p>
        </p:txBody>
      </p:sp>
      <p:sp>
        <p:nvSpPr>
          <p:cNvPr id="25" name="Title 13"/>
          <p:cNvSpPr txBox="1">
            <a:spLocks/>
          </p:cNvSpPr>
          <p:nvPr/>
        </p:nvSpPr>
        <p:spPr bwMode="auto">
          <a:xfrm>
            <a:off x="3116372" y="188640"/>
            <a:ext cx="5868144" cy="836712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endParaRPr lang="en-US" sz="3600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4937819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fontAlgn="auto">
              <a:spcAft>
                <a:spcPts val="0"/>
              </a:spcAft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师资阵容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5" name="Title 13"/>
          <p:cNvSpPr txBox="1">
            <a:spLocks/>
          </p:cNvSpPr>
          <p:nvPr/>
        </p:nvSpPr>
        <p:spPr bwMode="auto">
          <a:xfrm>
            <a:off x="3116372" y="188640"/>
            <a:ext cx="5868144" cy="836712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endParaRPr lang="en-US" sz="3600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94" y="1190535"/>
            <a:ext cx="1591502" cy="189757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 bwMode="auto">
          <a:xfrm flipH="1">
            <a:off x="1979712" y="1190535"/>
            <a:ext cx="35160" cy="1877423"/>
          </a:xfrm>
          <a:prstGeom prst="rect">
            <a:avLst/>
          </a:prstGeom>
          <a:solidFill>
            <a:srgbClr val="8CBA4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r="2700000" algn="tl" rotWithShape="0">
              <a:srgbClr val="FF0000">
                <a:alpha val="0"/>
              </a:srgbClr>
            </a:outerShdw>
          </a:effectLst>
        </p:spPr>
        <p:txBody>
          <a:bodyPr vert="horz" wrap="square" lIns="90170" tIns="46990" rIns="90170" bIns="469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161756" y="1046118"/>
            <a:ext cx="1480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8CBA4C"/>
                </a:solidFill>
                <a:latin typeface="+mj-ea"/>
                <a:ea typeface="+mj-ea"/>
              </a:rPr>
              <a:t>李春林</a:t>
            </a:r>
            <a:endParaRPr kumimoji="1" lang="zh-CN" altLang="en-US" sz="2400" dirty="0">
              <a:solidFill>
                <a:srgbClr val="8CBA4C"/>
              </a:solidFill>
              <a:latin typeface="+mj-ea"/>
              <a:ea typeface="+mj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161755" y="1479368"/>
            <a:ext cx="1785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solidFill>
                  <a:srgbClr val="8CBA4C"/>
                </a:solidFill>
                <a:latin typeface="+mj-ea"/>
                <a:ea typeface="+mj-ea"/>
              </a:rPr>
              <a:t>课程研发总监</a:t>
            </a:r>
            <a:endParaRPr kumimoji="1" lang="zh-CN" altLang="en-US" sz="1600" dirty="0">
              <a:solidFill>
                <a:srgbClr val="8CBA4C"/>
              </a:solidFill>
              <a:latin typeface="+mj-ea"/>
              <a:ea typeface="+mj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61754" y="1813041"/>
            <a:ext cx="65867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华中科技大学管理学学士</a:t>
            </a:r>
            <a:r>
              <a:rPr kumimoji="1" lang="en-US" altLang="zh-CN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,ERP</a:t>
            </a:r>
            <a:r>
              <a:rPr kumimoji="1" lang="zh-CN" altLang="en-US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实施项目经理 　　主讲</a:t>
            </a:r>
            <a:r>
              <a:rPr kumimoji="1" lang="en-US" altLang="zh-CN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《NC</a:t>
            </a:r>
            <a:r>
              <a:rPr kumimoji="1" lang="zh-CN" altLang="en-US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总账、报表</a:t>
            </a:r>
            <a:r>
              <a:rPr kumimoji="1" lang="en-US" altLang="zh-CN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》</a:t>
            </a:r>
            <a:r>
              <a:rPr kumimoji="1" lang="zh-CN" altLang="en-US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、</a:t>
            </a:r>
            <a:r>
              <a:rPr kumimoji="1" lang="en-US" altLang="zh-CN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《NC</a:t>
            </a:r>
            <a:r>
              <a:rPr kumimoji="1" lang="zh-CN" altLang="en-US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固定资产、报销</a:t>
            </a:r>
            <a:r>
              <a:rPr kumimoji="1" lang="en-US" altLang="zh-CN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》</a:t>
            </a:r>
            <a:r>
              <a:rPr kumimoji="1" lang="zh-CN" altLang="en-US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、</a:t>
            </a:r>
            <a:r>
              <a:rPr kumimoji="1" lang="en-US" altLang="zh-CN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《</a:t>
            </a:r>
            <a:r>
              <a:rPr kumimoji="1" lang="zh-CN" altLang="en-US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全面预算</a:t>
            </a:r>
            <a:r>
              <a:rPr kumimoji="1" lang="en-US" altLang="zh-CN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》</a:t>
            </a:r>
            <a:r>
              <a:rPr kumimoji="1" lang="zh-CN" altLang="en-US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、</a:t>
            </a:r>
            <a:r>
              <a:rPr kumimoji="1" lang="en-US" altLang="zh-CN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《NC</a:t>
            </a:r>
            <a:r>
              <a:rPr kumimoji="1" lang="zh-CN" altLang="en-US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全面预算</a:t>
            </a:r>
            <a:r>
              <a:rPr kumimoji="1" lang="en-US" altLang="zh-CN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》</a:t>
            </a:r>
            <a:r>
              <a:rPr kumimoji="1" lang="zh-CN" altLang="en-US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等课程。曾就职于用友公司，主要负责</a:t>
            </a:r>
            <a:r>
              <a:rPr kumimoji="1" lang="en-US" altLang="zh-CN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NC</a:t>
            </a:r>
            <a:r>
              <a:rPr kumimoji="1" lang="zh-CN" altLang="en-US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产品集团管控方面实施工作，有</a:t>
            </a:r>
            <a:r>
              <a:rPr kumimoji="1" lang="en-US" altLang="zh-CN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9</a:t>
            </a:r>
            <a:r>
              <a:rPr kumimoji="1" lang="zh-CN" altLang="en-US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年项目实施经验，参与过广州市妇女儿童医疗中心、广东盐业集团等大型项目实施工作，独立带过团队，对于团队建设及实施顾问能力提升工作有着丰富的实践经验</a:t>
            </a: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white">
          <a:xfrm>
            <a:off x="3617361" y="4094111"/>
            <a:ext cx="438693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1400" b="1" dirty="0">
                <a:solidFill>
                  <a:srgbClr val="F8F8F8"/>
                </a:solidFill>
                <a:latin typeface="Calibri" pitchFamily="34" charset="0"/>
                <a:cs typeface="Arial" charset="0"/>
              </a:rPr>
              <a:t>实战项目教学</a:t>
            </a:r>
            <a:r>
              <a:rPr lang="zh-CN" altLang="en-US" sz="1400" b="1" dirty="0" smtClean="0">
                <a:solidFill>
                  <a:srgbClr val="F8F8F8"/>
                </a:solidFill>
                <a:latin typeface="Calibri" pitchFamily="34" charset="0"/>
                <a:cs typeface="Arial" charset="0"/>
              </a:rPr>
              <a:t>，移动互联界</a:t>
            </a:r>
            <a:r>
              <a:rPr lang="zh-CN" altLang="en-US" sz="1400" b="1" dirty="0">
                <a:solidFill>
                  <a:srgbClr val="F8F8F8"/>
                </a:solidFill>
                <a:latin typeface="Calibri" pitchFamily="34" charset="0"/>
                <a:cs typeface="Arial" charset="0"/>
              </a:rPr>
              <a:t>最高端培训</a:t>
            </a:r>
            <a:endParaRPr lang="en-US" altLang="zh-CN" sz="1400" b="1" dirty="0">
              <a:solidFill>
                <a:srgbClr val="F8F8F8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9" name="矩形 18"/>
          <p:cNvSpPr/>
          <p:nvPr/>
        </p:nvSpPr>
        <p:spPr bwMode="auto">
          <a:xfrm flipH="1">
            <a:off x="1979712" y="3861451"/>
            <a:ext cx="35160" cy="1877423"/>
          </a:xfrm>
          <a:prstGeom prst="rect">
            <a:avLst/>
          </a:prstGeom>
          <a:solidFill>
            <a:srgbClr val="8CBA4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r="2700000" algn="tl" rotWithShape="0">
              <a:srgbClr val="FF0000">
                <a:alpha val="0"/>
              </a:srgbClr>
            </a:outerShdw>
          </a:effectLst>
        </p:spPr>
        <p:txBody>
          <a:bodyPr vert="horz" wrap="square" lIns="90170" tIns="46990" rIns="90170" bIns="469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161756" y="3717032"/>
            <a:ext cx="1264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8CBA4C"/>
                </a:solidFill>
                <a:latin typeface="+mj-ea"/>
                <a:ea typeface="+mj-ea"/>
              </a:rPr>
              <a:t>陈健聪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161754" y="4150284"/>
            <a:ext cx="2200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solidFill>
                  <a:srgbClr val="8CBA4C"/>
                </a:solidFill>
                <a:latin typeface="+mj-ea"/>
                <a:ea typeface="+mj-ea"/>
              </a:rPr>
              <a:t>课程研发首席顾问</a:t>
            </a:r>
            <a:endParaRPr kumimoji="1" lang="zh-CN" altLang="en-US" sz="1600" dirty="0">
              <a:solidFill>
                <a:srgbClr val="8CBA4C"/>
              </a:solidFill>
              <a:latin typeface="+mj-ea"/>
              <a:ea typeface="+mj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161754" y="4483957"/>
            <a:ext cx="65147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暨南大学</a:t>
            </a:r>
            <a:r>
              <a:rPr kumimoji="1" lang="en-US" altLang="zh-CN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:</a:t>
            </a:r>
            <a:r>
              <a:rPr kumimoji="1" lang="zh-CN" altLang="en-US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企业管理硕士</a:t>
            </a:r>
            <a:r>
              <a:rPr kumimoji="1" lang="en-US" altLang="zh-CN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(MBA) ,</a:t>
            </a:r>
            <a:r>
              <a:rPr kumimoji="1" lang="zh-CN" altLang="en-US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中山大学</a:t>
            </a:r>
            <a:r>
              <a:rPr kumimoji="1" lang="en-US" altLang="zh-CN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:</a:t>
            </a:r>
            <a:r>
              <a:rPr kumimoji="1" lang="zh-CN" altLang="en-US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生物化学学士</a:t>
            </a:r>
            <a:r>
              <a:rPr kumimoji="1" lang="en-US" altLang="zh-CN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,ISO9000/22000/14000/18000 </a:t>
            </a:r>
            <a:r>
              <a:rPr kumimoji="1" lang="zh-CN" altLang="en-US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认证审核员</a:t>
            </a:r>
            <a:r>
              <a:rPr kumimoji="1" lang="en-US" altLang="zh-CN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,ISO13485/17025</a:t>
            </a:r>
            <a:r>
              <a:rPr kumimoji="1" lang="zh-CN" altLang="en-US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管理体系内审员</a:t>
            </a:r>
            <a:r>
              <a:rPr kumimoji="1" lang="en-US" altLang="zh-CN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,10</a:t>
            </a:r>
            <a:r>
              <a:rPr kumimoji="1" lang="zh-CN" altLang="en-US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年消费品行业市场和管理实战经验；</a:t>
            </a:r>
            <a:r>
              <a:rPr kumimoji="1" lang="en-US" altLang="zh-CN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8</a:t>
            </a:r>
            <a:r>
              <a:rPr kumimoji="1" lang="zh-CN" altLang="en-US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年消费品行业企业流程管理和绩效管理咨询经验；</a:t>
            </a:r>
            <a:r>
              <a:rPr kumimoji="1" lang="en-US" altLang="zh-CN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5</a:t>
            </a:r>
            <a:r>
              <a:rPr kumimoji="1" lang="zh-CN" altLang="en-US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年消费品行业信息化和电商项目项目经理经验；</a:t>
            </a:r>
            <a:r>
              <a:rPr kumimoji="1" lang="en-US" altLang="zh-CN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3</a:t>
            </a:r>
            <a:r>
              <a:rPr kumimoji="1" lang="zh-CN" altLang="en-US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年消费品行业自主创业运营经验；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94" y="3861449"/>
            <a:ext cx="1591502" cy="191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36268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fontAlgn="auto">
              <a:spcAft>
                <a:spcPts val="0"/>
              </a:spcAft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师资阵容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5" name="Title 13"/>
          <p:cNvSpPr txBox="1">
            <a:spLocks/>
          </p:cNvSpPr>
          <p:nvPr/>
        </p:nvSpPr>
        <p:spPr bwMode="auto">
          <a:xfrm>
            <a:off x="3116372" y="188640"/>
            <a:ext cx="5868144" cy="836712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endParaRPr lang="en-US" sz="3600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 bwMode="auto">
          <a:xfrm flipH="1">
            <a:off x="1979712" y="1190535"/>
            <a:ext cx="35160" cy="1877423"/>
          </a:xfrm>
          <a:prstGeom prst="rect">
            <a:avLst/>
          </a:prstGeom>
          <a:solidFill>
            <a:srgbClr val="8CBA4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r="2700000" algn="tl" rotWithShape="0">
              <a:srgbClr val="FF0000">
                <a:alpha val="0"/>
              </a:srgbClr>
            </a:outerShdw>
          </a:effectLst>
        </p:spPr>
        <p:txBody>
          <a:bodyPr vert="horz" wrap="square" lIns="90170" tIns="46990" rIns="90170" bIns="469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161756" y="1046118"/>
            <a:ext cx="1258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400" dirty="0" smtClean="0">
                <a:solidFill>
                  <a:srgbClr val="8CBA4C"/>
                </a:solidFill>
                <a:latin typeface="+mj-ea"/>
                <a:ea typeface="+mj-ea"/>
              </a:rPr>
              <a:t>龚俊慧</a:t>
            </a:r>
            <a:endParaRPr kumimoji="1" lang="zh-CN" altLang="en-US" sz="2400" dirty="0">
              <a:solidFill>
                <a:srgbClr val="8CBA4C"/>
              </a:solidFill>
              <a:latin typeface="+mj-ea"/>
              <a:ea typeface="+mj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61755" y="1479368"/>
            <a:ext cx="1785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>
                <a:solidFill>
                  <a:srgbClr val="8CBA4C"/>
                </a:solidFill>
                <a:latin typeface="+mj-ea"/>
                <a:ea typeface="+mj-ea"/>
              </a:rPr>
              <a:t>iOS</a:t>
            </a:r>
            <a:r>
              <a:rPr kumimoji="1" lang="zh-CN" altLang="en-US" sz="1600" dirty="0" smtClean="0">
                <a:solidFill>
                  <a:srgbClr val="8CBA4C"/>
                </a:solidFill>
                <a:latin typeface="+mj-ea"/>
                <a:ea typeface="+mj-ea"/>
              </a:rPr>
              <a:t>教研主管</a:t>
            </a:r>
            <a:endParaRPr kumimoji="1" lang="zh-CN" altLang="en-US" sz="1600" dirty="0">
              <a:solidFill>
                <a:srgbClr val="8CBA4C"/>
              </a:solidFill>
              <a:latin typeface="+mj-ea"/>
              <a:ea typeface="+mj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161754" y="1813042"/>
            <a:ext cx="65867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5</a:t>
            </a:r>
            <a:r>
              <a:rPr kumimoji="1" lang="zh-CN" altLang="en-US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年企业大型项目开发经验，曾在多家移动互联网企业从事产品设计、架构设计、核心开发、团队管理工作，拥有丰富、多品类的</a:t>
            </a:r>
            <a:r>
              <a:rPr kumimoji="1" lang="en-US" altLang="zh-CN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iOS</a:t>
            </a:r>
            <a:r>
              <a:rPr kumimoji="1" lang="zh-CN" altLang="en-US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项目研发经验，国内第一批</a:t>
            </a:r>
            <a:r>
              <a:rPr kumimoji="1" lang="en-US" altLang="zh-CN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iOS</a:t>
            </a:r>
            <a:r>
              <a:rPr kumimoji="1" lang="zh-CN" altLang="en-US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开发工程师，授课实战性强和对</a:t>
            </a:r>
            <a:r>
              <a:rPr kumimoji="1" lang="en-US" altLang="zh-CN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iOS</a:t>
            </a:r>
            <a:r>
              <a:rPr kumimoji="1" lang="zh-CN" altLang="en-US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开发有着独到的见解，着重打造最接近移动互联网的教学体验。</a:t>
            </a: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white">
          <a:xfrm>
            <a:off x="3569078" y="3950095"/>
            <a:ext cx="438693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1400" b="1" dirty="0">
                <a:solidFill>
                  <a:srgbClr val="F8F8F8"/>
                </a:solidFill>
                <a:latin typeface="Calibri" pitchFamily="34" charset="0"/>
                <a:cs typeface="Arial" charset="0"/>
              </a:rPr>
              <a:t>实战项目教学</a:t>
            </a:r>
            <a:r>
              <a:rPr lang="zh-CN" altLang="en-US" sz="1400" b="1" dirty="0" smtClean="0">
                <a:solidFill>
                  <a:srgbClr val="F8F8F8"/>
                </a:solidFill>
                <a:latin typeface="Calibri" pitchFamily="34" charset="0"/>
                <a:cs typeface="Arial" charset="0"/>
              </a:rPr>
              <a:t>，移动互联界</a:t>
            </a:r>
            <a:r>
              <a:rPr lang="zh-CN" altLang="en-US" sz="1400" b="1" dirty="0">
                <a:solidFill>
                  <a:srgbClr val="F8F8F8"/>
                </a:solidFill>
                <a:latin typeface="Calibri" pitchFamily="34" charset="0"/>
                <a:cs typeface="Arial" charset="0"/>
              </a:rPr>
              <a:t>最高端培训</a:t>
            </a:r>
            <a:endParaRPr lang="en-US" altLang="zh-CN" sz="1400" b="1" dirty="0">
              <a:solidFill>
                <a:srgbClr val="F8F8F8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 flipH="1">
            <a:off x="1931429" y="3717435"/>
            <a:ext cx="35160" cy="1877423"/>
          </a:xfrm>
          <a:prstGeom prst="rect">
            <a:avLst/>
          </a:prstGeom>
          <a:solidFill>
            <a:srgbClr val="8CBA4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r="2700000" algn="tl" rotWithShape="0">
              <a:srgbClr val="FF0000">
                <a:alpha val="0"/>
              </a:srgbClr>
            </a:outerShdw>
          </a:effectLst>
        </p:spPr>
        <p:txBody>
          <a:bodyPr vert="horz" wrap="square" lIns="90170" tIns="46990" rIns="90170" bIns="469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113473" y="3573016"/>
            <a:ext cx="1264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8CBA4C"/>
                </a:solidFill>
                <a:latin typeface="+mj-ea"/>
                <a:ea typeface="+mj-ea"/>
              </a:rPr>
              <a:t>熊耀文</a:t>
            </a:r>
            <a:endParaRPr kumimoji="1" lang="zh-CN" altLang="en-US" sz="2400" dirty="0">
              <a:solidFill>
                <a:srgbClr val="8CBA4C"/>
              </a:solidFill>
              <a:latin typeface="+mj-ea"/>
              <a:ea typeface="+mj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113472" y="4006268"/>
            <a:ext cx="1785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>
                <a:solidFill>
                  <a:srgbClr val="8CBA4C"/>
                </a:solidFill>
                <a:latin typeface="+mj-ea"/>
                <a:ea typeface="+mj-ea"/>
              </a:rPr>
              <a:t>iOS</a:t>
            </a:r>
            <a:r>
              <a:rPr kumimoji="1" lang="zh-CN" altLang="en-US" sz="1600" dirty="0" smtClean="0">
                <a:solidFill>
                  <a:srgbClr val="8CBA4C"/>
                </a:solidFill>
                <a:latin typeface="+mj-ea"/>
                <a:ea typeface="+mj-ea"/>
              </a:rPr>
              <a:t>高级讲师</a:t>
            </a:r>
            <a:endParaRPr kumimoji="1" lang="zh-CN" altLang="en-US" sz="1600" dirty="0">
              <a:solidFill>
                <a:srgbClr val="8CBA4C"/>
              </a:solidFill>
              <a:latin typeface="+mj-ea"/>
              <a:ea typeface="+mj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113472" y="4339938"/>
            <a:ext cx="66349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4</a:t>
            </a:r>
            <a:r>
              <a:rPr kumimoji="1" lang="zh-CN" altLang="en-US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年大中型项目开发经验，先后在多家公司担任资深软件工程师 。在软件开发和技术培训方面积累了丰富的经验，精通企业级应用开发。对软件工程、设计模式、项目运营等有深入研究。</a:t>
            </a:r>
          </a:p>
          <a:p>
            <a:r>
              <a:rPr kumimoji="1" lang="zh-CN" altLang="en-US" sz="16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熊老师不但经验丰富、专业知识夯实广博， 其授课内容丰富充实，深入浅出，知识点讲解细腻透彻， 而且善于使用图以及工作、生活中的实际案例来加深学生对知识点理解与记忆，通过一步一步的引导学生做东西来提高学生的编程技能。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94" y="3717434"/>
            <a:ext cx="1537402" cy="19430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96" y="1190535"/>
            <a:ext cx="1591500" cy="187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75505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鹏途的培训价值</a:t>
            </a:r>
            <a:endParaRPr kumimoji="1" lang="zh-CN" altLang="en-US" dirty="0"/>
          </a:p>
        </p:txBody>
      </p:sp>
      <p:sp>
        <p:nvSpPr>
          <p:cNvPr id="25" name="Title 13"/>
          <p:cNvSpPr txBox="1">
            <a:spLocks/>
          </p:cNvSpPr>
          <p:nvPr/>
        </p:nvSpPr>
        <p:spPr bwMode="auto">
          <a:xfrm>
            <a:off x="3131840" y="116635"/>
            <a:ext cx="5868144" cy="936104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endParaRPr lang="en-US" sz="3600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3275856" y="980728"/>
            <a:ext cx="2160000" cy="2160000"/>
          </a:xfrm>
          <a:prstGeom prst="ellipse">
            <a:avLst/>
          </a:prstGeom>
          <a:solidFill>
            <a:srgbClr val="FF8000"/>
          </a:solidFill>
          <a:ln w="2540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7961" dir="2700000" algn="ctr" rotWithShape="0">
              <a:srgbClr val="D9D9D9">
                <a:gamma/>
                <a:shade val="60000"/>
                <a:invGamma/>
                <a:alpha val="31999"/>
              </a:srgbClr>
            </a:outerShdw>
          </a:effectLst>
        </p:spPr>
        <p:txBody>
          <a:bodyPr vert="horz" wrap="square" lIns="90170" tIns="46990" rIns="90170" bIns="4699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清晰职业发展方向，激发实现职业目标的驱动力</a:t>
            </a:r>
            <a:endParaRPr lang="en-US" altLang="zh-CN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5" name="椭圆 74"/>
          <p:cNvSpPr/>
          <p:nvPr/>
        </p:nvSpPr>
        <p:spPr bwMode="auto">
          <a:xfrm>
            <a:off x="4860032" y="2060848"/>
            <a:ext cx="2160000" cy="2160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7961" dir="2700000" algn="ctr" rotWithShape="0">
              <a:srgbClr val="D9D9D9">
                <a:gamma/>
                <a:shade val="60000"/>
                <a:invGamma/>
                <a:alpha val="31999"/>
              </a:srgbClr>
            </a:outerShdw>
          </a:effectLst>
        </p:spPr>
        <p:txBody>
          <a:bodyPr vert="horz" wrap="square" lIns="90170" tIns="46990" rIns="90170" bIns="4699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专业技能提升，修炼必备的就业能力</a:t>
            </a:r>
            <a:endParaRPr lang="en-US" altLang="zh-CN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6" name="椭圆 75"/>
          <p:cNvSpPr/>
          <p:nvPr/>
        </p:nvSpPr>
        <p:spPr bwMode="auto">
          <a:xfrm>
            <a:off x="1619672" y="2060848"/>
            <a:ext cx="2160000" cy="2160000"/>
          </a:xfrm>
          <a:prstGeom prst="ellipse">
            <a:avLst/>
          </a:prstGeom>
          <a:solidFill>
            <a:srgbClr val="800080"/>
          </a:solidFill>
          <a:ln w="2540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7961" dir="2700000" algn="ctr" rotWithShape="0">
              <a:srgbClr val="D9D9D9">
                <a:gamma/>
                <a:shade val="60000"/>
                <a:invGamma/>
                <a:alpha val="31999"/>
              </a:srgbClr>
            </a:outerShdw>
          </a:effectLst>
        </p:spPr>
        <p:txBody>
          <a:bodyPr vert="horz" wrap="square" lIns="90170" tIns="46990" rIns="90170" bIns="4699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高起点职业发展平台，为你描绘精彩职业生涯</a:t>
            </a:r>
            <a:endParaRPr lang="en-US" altLang="zh-CN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7" name="椭圆 76"/>
          <p:cNvSpPr/>
          <p:nvPr/>
        </p:nvSpPr>
        <p:spPr bwMode="auto">
          <a:xfrm>
            <a:off x="2123728" y="3933056"/>
            <a:ext cx="2160000" cy="2160000"/>
          </a:xfrm>
          <a:prstGeom prst="ellipse">
            <a:avLst/>
          </a:prstGeom>
          <a:solidFill>
            <a:srgbClr val="1AC057"/>
          </a:solidFill>
          <a:ln w="2540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7961" dir="2700000" algn="ctr" rotWithShape="0">
              <a:srgbClr val="D9D9D9">
                <a:gamma/>
                <a:shade val="60000"/>
                <a:invGamma/>
                <a:alpha val="31999"/>
              </a:srgbClr>
            </a:outerShdw>
          </a:effectLst>
        </p:spPr>
        <p:txBody>
          <a:bodyPr vert="horz" wrap="square" lIns="90170" tIns="46990" rIns="90170" bIns="4699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中产阶级收入，能力与收入复利增长，成就复利型人生</a:t>
            </a:r>
            <a:endParaRPr lang="en-US" altLang="zh-CN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8" name="椭圆 77"/>
          <p:cNvSpPr/>
          <p:nvPr/>
        </p:nvSpPr>
        <p:spPr bwMode="auto">
          <a:xfrm>
            <a:off x="4211960" y="4005064"/>
            <a:ext cx="2160000" cy="2160000"/>
          </a:xfrm>
          <a:prstGeom prst="ellipse">
            <a:avLst/>
          </a:prstGeom>
          <a:solidFill>
            <a:srgbClr val="3A7DCE"/>
          </a:solidFill>
          <a:ln w="2540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7961" dir="2700000" algn="ctr" rotWithShape="0">
              <a:srgbClr val="D9D9D9">
                <a:gamma/>
                <a:shade val="60000"/>
                <a:invGamma/>
                <a:alpha val="31999"/>
              </a:srgbClr>
            </a:outerShdw>
          </a:effectLst>
        </p:spPr>
        <p:txBody>
          <a:bodyPr vert="horz" wrap="square" lIns="90170" tIns="46990" rIns="90170" bIns="4699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接触高端人脉，提升自身眼界与位势</a:t>
            </a:r>
            <a:endParaRPr lang="en-US" altLang="zh-CN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29067040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示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147" y="1550174"/>
            <a:ext cx="6437611" cy="425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目前遇到的就业形势如何？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/>
            </a:r>
            <a:b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2779658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就业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保障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/>
            </a:r>
            <a:b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endParaRPr kumimoji="1" lang="zh-CN" altLang="en-US" dirty="0"/>
          </a:p>
        </p:txBody>
      </p:sp>
      <p:sp>
        <p:nvSpPr>
          <p:cNvPr id="144" name="AutoShape 3"/>
          <p:cNvSpPr>
            <a:spLocks noChangeArrowheads="1"/>
          </p:cNvSpPr>
          <p:nvPr/>
        </p:nvSpPr>
        <p:spPr bwMode="gray">
          <a:xfrm>
            <a:off x="904878" y="1335768"/>
            <a:ext cx="2439988" cy="2000251"/>
          </a:xfrm>
          <a:prstGeom prst="rightArrowCallout">
            <a:avLst>
              <a:gd name="adj1" fmla="val 28435"/>
              <a:gd name="adj2" fmla="val 21477"/>
              <a:gd name="adj3" fmla="val 8889"/>
              <a:gd name="adj4" fmla="val 86532"/>
            </a:avLst>
          </a:prstGeom>
          <a:gradFill flip="none" rotWithShape="1">
            <a:gsLst>
              <a:gs pos="0">
                <a:srgbClr val="FF66FF"/>
              </a:gs>
              <a:gs pos="100000">
                <a:srgbClr val="DFA6EB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flatTx/>
          </a:bodyPr>
          <a:lstStyle/>
          <a:p>
            <a:pPr>
              <a:defRPr/>
            </a:pP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45" name="AutoShape 4"/>
          <p:cNvSpPr>
            <a:spLocks noChangeArrowheads="1"/>
          </p:cNvSpPr>
          <p:nvPr/>
        </p:nvSpPr>
        <p:spPr bwMode="gray">
          <a:xfrm>
            <a:off x="3546478" y="1335768"/>
            <a:ext cx="2439988" cy="2000251"/>
          </a:xfrm>
          <a:prstGeom prst="rightArrowCallout">
            <a:avLst>
              <a:gd name="adj1" fmla="val 28435"/>
              <a:gd name="adj2" fmla="val 21477"/>
              <a:gd name="adj3" fmla="val 8889"/>
              <a:gd name="adj4" fmla="val 86532"/>
            </a:avLst>
          </a:prstGeom>
          <a:gradFill rotWithShape="1">
            <a:gsLst>
              <a:gs pos="0">
                <a:srgbClr val="99CCFF">
                  <a:alpha val="89998"/>
                </a:srgbClr>
              </a:gs>
              <a:gs pos="100000">
                <a:srgbClr val="CCECFF"/>
              </a:gs>
            </a:gsLst>
            <a:lin ang="2700000" scaled="1"/>
          </a:gradFill>
          <a:ln w="9525">
            <a:miter lim="800000"/>
            <a:headEnd/>
            <a:tailEnd/>
          </a:ln>
        </p:spPr>
        <p:txBody>
          <a:bodyPr wrap="none" anchor="ctr">
            <a:flatTx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46" name="Rectangle 5"/>
          <p:cNvSpPr>
            <a:spLocks noChangeArrowheads="1"/>
          </p:cNvSpPr>
          <p:nvPr/>
        </p:nvSpPr>
        <p:spPr bwMode="gray">
          <a:xfrm>
            <a:off x="3546477" y="1262745"/>
            <a:ext cx="2109788" cy="515937"/>
          </a:xfrm>
          <a:prstGeom prst="rect">
            <a:avLst/>
          </a:prstGeom>
          <a:solidFill>
            <a:srgbClr val="3366FF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flatTx/>
          </a:bodyPr>
          <a:lstStyle/>
          <a:p>
            <a:pPr>
              <a:defRPr/>
            </a:pP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48" name="AutoShape 6"/>
          <p:cNvSpPr>
            <a:spLocks noChangeArrowheads="1"/>
          </p:cNvSpPr>
          <p:nvPr/>
        </p:nvSpPr>
        <p:spPr bwMode="gray">
          <a:xfrm rot="5400000">
            <a:off x="6084099" y="2351385"/>
            <a:ext cx="2308225" cy="276999"/>
          </a:xfrm>
          <a:prstGeom prst="rightArrowCallout">
            <a:avLst>
              <a:gd name="adj1" fmla="val 28435"/>
              <a:gd name="adj2" fmla="val 21477"/>
              <a:gd name="adj3" fmla="val 7937"/>
              <a:gd name="adj4" fmla="val 86532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ct val="60000"/>
              </a:lnSpc>
              <a:spcBef>
                <a:spcPct val="50000"/>
              </a:spcBef>
            </a:pPr>
            <a:endParaRPr lang="zh-CN" altLang="en-US" b="1">
              <a:solidFill>
                <a:schemeClr val="accent4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1" name="AutoShape 8"/>
          <p:cNvSpPr>
            <a:spLocks noChangeArrowheads="1"/>
          </p:cNvSpPr>
          <p:nvPr/>
        </p:nvSpPr>
        <p:spPr bwMode="gray">
          <a:xfrm flipH="1">
            <a:off x="3240093" y="3947208"/>
            <a:ext cx="2439987" cy="2000251"/>
          </a:xfrm>
          <a:prstGeom prst="rightArrowCallout">
            <a:avLst>
              <a:gd name="adj1" fmla="val 28435"/>
              <a:gd name="adj2" fmla="val 21477"/>
              <a:gd name="adj3" fmla="val 8889"/>
              <a:gd name="adj4" fmla="val 86532"/>
            </a:avLst>
          </a:prstGeom>
          <a:gradFill flip="none" rotWithShape="1">
            <a:gsLst>
              <a:gs pos="0">
                <a:srgbClr val="33B458"/>
              </a:gs>
              <a:gs pos="100000">
                <a:srgbClr val="93EACE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flatTx/>
          </a:bodyPr>
          <a:lstStyle/>
          <a:p>
            <a:pPr>
              <a:defRPr/>
            </a:pP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53" name="Rectangle 9"/>
          <p:cNvSpPr>
            <a:spLocks noChangeArrowheads="1"/>
          </p:cNvSpPr>
          <p:nvPr/>
        </p:nvSpPr>
        <p:spPr bwMode="gray">
          <a:xfrm>
            <a:off x="3567115" y="3791633"/>
            <a:ext cx="2112962" cy="515939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50000">
                <a:schemeClr val="accent2">
                  <a:gamma/>
                  <a:shade val="87843"/>
                  <a:invGamma/>
                </a:schemeClr>
              </a:gs>
              <a:gs pos="100000">
                <a:schemeClr val="accent2"/>
              </a:gs>
            </a:gsLst>
            <a:lin ang="27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flatTx/>
          </a:bodyPr>
          <a:lstStyle/>
          <a:p>
            <a:pPr>
              <a:defRPr/>
            </a:pPr>
            <a:endParaRPr lang="zh-CN" altLang="en-US">
              <a:latin typeface="+mj-ea"/>
              <a:ea typeface="+mj-ea"/>
            </a:endParaRPr>
          </a:p>
        </p:txBody>
      </p:sp>
      <p:sp>
        <p:nvSpPr>
          <p:cNvPr id="154" name="AutoShape 10"/>
          <p:cNvSpPr>
            <a:spLocks noChangeArrowheads="1"/>
          </p:cNvSpPr>
          <p:nvPr/>
        </p:nvSpPr>
        <p:spPr bwMode="gray">
          <a:xfrm flipH="1">
            <a:off x="5851528" y="3947208"/>
            <a:ext cx="2439988" cy="2000251"/>
          </a:xfrm>
          <a:prstGeom prst="rightArrowCallout">
            <a:avLst>
              <a:gd name="adj1" fmla="val 28435"/>
              <a:gd name="adj2" fmla="val 21477"/>
              <a:gd name="adj3" fmla="val 8889"/>
              <a:gd name="adj4" fmla="val 86532"/>
            </a:avLst>
          </a:prstGeom>
          <a:gradFill rotWithShape="1">
            <a:gsLst>
              <a:gs pos="0">
                <a:srgbClr val="99CCFF">
                  <a:alpha val="89998"/>
                </a:srgbClr>
              </a:gs>
              <a:gs pos="100000">
                <a:srgbClr val="CCECFF"/>
              </a:gs>
            </a:gsLst>
            <a:lin ang="2700000" scaled="1"/>
          </a:gradFill>
          <a:ln w="9525">
            <a:miter lim="800000"/>
            <a:headEnd/>
            <a:tailEnd/>
          </a:ln>
        </p:spPr>
        <p:txBody>
          <a:bodyPr wrap="none" anchor="ctr">
            <a:flatTx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67" name="Rectangle 11"/>
          <p:cNvSpPr>
            <a:spLocks noChangeArrowheads="1"/>
          </p:cNvSpPr>
          <p:nvPr/>
        </p:nvSpPr>
        <p:spPr bwMode="gray">
          <a:xfrm>
            <a:off x="6181726" y="3801157"/>
            <a:ext cx="2119313" cy="515939"/>
          </a:xfrm>
          <a:prstGeom prst="rect">
            <a:avLst/>
          </a:prstGeom>
          <a:solidFill>
            <a:srgbClr val="3366FF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flatTx/>
          </a:bodyPr>
          <a:lstStyle/>
          <a:p>
            <a:pPr>
              <a:defRPr/>
            </a:pP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68" name="Rectangle 12"/>
          <p:cNvSpPr>
            <a:spLocks noChangeArrowheads="1"/>
          </p:cNvSpPr>
          <p:nvPr/>
        </p:nvSpPr>
        <p:spPr bwMode="gray">
          <a:xfrm>
            <a:off x="903288" y="1262745"/>
            <a:ext cx="2114550" cy="515937"/>
          </a:xfrm>
          <a:prstGeom prst="rect">
            <a:avLst/>
          </a:prstGeom>
          <a:solidFill>
            <a:srgbClr val="FF660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flatTx/>
          </a:bodyPr>
          <a:lstStyle/>
          <a:p>
            <a:pPr>
              <a:defRPr/>
            </a:pPr>
            <a:endParaRPr lang="zh-CN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9" name="Text Box 13"/>
          <p:cNvSpPr txBox="1">
            <a:spLocks noChangeArrowheads="1"/>
          </p:cNvSpPr>
          <p:nvPr/>
        </p:nvSpPr>
        <p:spPr bwMode="gray">
          <a:xfrm>
            <a:off x="971605" y="1338945"/>
            <a:ext cx="199285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2000" b="1" dirty="0" smtClean="0">
                <a:solidFill>
                  <a:srgbClr val="FFFFFF"/>
                </a:solidFill>
                <a:latin typeface="+mj-ea"/>
                <a:ea typeface="+mj-ea"/>
              </a:rPr>
              <a:t>第一重就业保障</a:t>
            </a:r>
            <a:endParaRPr lang="en-US" altLang="zh-CN" sz="2000" b="1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173" name="Text Box 14"/>
          <p:cNvSpPr txBox="1">
            <a:spLocks noChangeArrowheads="1"/>
          </p:cNvSpPr>
          <p:nvPr/>
        </p:nvSpPr>
        <p:spPr bwMode="gray">
          <a:xfrm>
            <a:off x="3635901" y="1338945"/>
            <a:ext cx="199285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2000" b="1" dirty="0" smtClean="0">
                <a:solidFill>
                  <a:srgbClr val="FFFFFF"/>
                </a:solidFill>
                <a:latin typeface="+mj-ea"/>
                <a:ea typeface="+mj-ea"/>
              </a:rPr>
              <a:t>第二重就业保障</a:t>
            </a:r>
            <a:endParaRPr lang="en-US" altLang="zh-CN" sz="2000" b="1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175" name="Text Box 16"/>
          <p:cNvSpPr txBox="1">
            <a:spLocks noChangeArrowheads="1"/>
          </p:cNvSpPr>
          <p:nvPr/>
        </p:nvSpPr>
        <p:spPr bwMode="gray">
          <a:xfrm>
            <a:off x="3635901" y="3894820"/>
            <a:ext cx="199285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2000" b="1" dirty="0" smtClean="0">
                <a:solidFill>
                  <a:srgbClr val="FFFFFF"/>
                </a:solidFill>
                <a:latin typeface="+mj-ea"/>
                <a:ea typeface="+mj-ea"/>
              </a:rPr>
              <a:t>第五重就业保障</a:t>
            </a:r>
            <a:endParaRPr lang="en-US" altLang="zh-CN" sz="2000" b="1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176" name="Text Box 17"/>
          <p:cNvSpPr txBox="1">
            <a:spLocks noChangeArrowheads="1"/>
          </p:cNvSpPr>
          <p:nvPr/>
        </p:nvSpPr>
        <p:spPr bwMode="gray">
          <a:xfrm>
            <a:off x="6228189" y="3894820"/>
            <a:ext cx="199285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2000" b="1" dirty="0" smtClean="0">
                <a:solidFill>
                  <a:srgbClr val="FFFFFF"/>
                </a:solidFill>
                <a:latin typeface="+mj-ea"/>
                <a:ea typeface="+mj-ea"/>
              </a:rPr>
              <a:t>第四重就业保障</a:t>
            </a:r>
            <a:endParaRPr lang="en-US" altLang="zh-CN" sz="2000" b="1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177" name="Text Box 18"/>
          <p:cNvSpPr txBox="1">
            <a:spLocks noChangeArrowheads="1"/>
          </p:cNvSpPr>
          <p:nvPr/>
        </p:nvSpPr>
        <p:spPr bwMode="black">
          <a:xfrm>
            <a:off x="1043608" y="4509120"/>
            <a:ext cx="20162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2400" b="1" dirty="0" smtClean="0">
                <a:latin typeface="+mj-ea"/>
                <a:ea typeface="+mj-ea"/>
              </a:rPr>
              <a:t>五重就业保障</a:t>
            </a:r>
            <a:endParaRPr lang="en-US" altLang="zh-CN" sz="2400" b="1" dirty="0" smtClean="0">
              <a:latin typeface="+mj-ea"/>
              <a:ea typeface="+mj-ea"/>
            </a:endParaRPr>
          </a:p>
          <a:p>
            <a:r>
              <a:rPr lang="zh-CN" altLang="en-US" sz="2400" b="1" dirty="0" smtClean="0">
                <a:latin typeface="+mj-ea"/>
                <a:ea typeface="+mj-ea"/>
              </a:rPr>
              <a:t>全程创业指导</a:t>
            </a:r>
            <a:endParaRPr lang="en-US" altLang="zh-CN" sz="2400" b="1" dirty="0">
              <a:latin typeface="+mj-ea"/>
              <a:ea typeface="+mj-ea"/>
            </a:endParaRPr>
          </a:p>
        </p:txBody>
      </p:sp>
      <p:sp>
        <p:nvSpPr>
          <p:cNvPr id="178" name="Text Box 19"/>
          <p:cNvSpPr txBox="1">
            <a:spLocks noChangeArrowheads="1"/>
          </p:cNvSpPr>
          <p:nvPr/>
        </p:nvSpPr>
        <p:spPr bwMode="auto">
          <a:xfrm>
            <a:off x="885827" y="2151742"/>
            <a:ext cx="2073275" cy="581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20650" indent="-1206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indent="0" algn="ctr" eaLnBrk="1" hangingPunct="1">
              <a:lnSpc>
                <a:spcPct val="60000"/>
              </a:lnSpc>
              <a:spcBef>
                <a:spcPct val="50000"/>
              </a:spcBef>
            </a:pPr>
            <a:r>
              <a:rPr lang="zh-CN" altLang="en-US" b="1" dirty="0" smtClean="0">
                <a:solidFill>
                  <a:schemeClr val="accent5">
                    <a:lumMod val="25000"/>
                  </a:schemeClr>
                </a:solidFill>
                <a:latin typeface="+mj-ea"/>
                <a:ea typeface="+mj-ea"/>
              </a:rPr>
              <a:t>互动式就业平台</a:t>
            </a:r>
            <a:endParaRPr lang="en-US" altLang="zh-CN" b="1" dirty="0" smtClean="0">
              <a:solidFill>
                <a:schemeClr val="accent5">
                  <a:lumMod val="25000"/>
                </a:schemeClr>
              </a:solidFill>
              <a:latin typeface="+mj-ea"/>
              <a:ea typeface="+mj-ea"/>
            </a:endParaRPr>
          </a:p>
          <a:p>
            <a:pPr marL="0" indent="0" algn="ctr" eaLnBrk="1" hangingPunct="1">
              <a:lnSpc>
                <a:spcPct val="60000"/>
              </a:lnSpc>
              <a:spcBef>
                <a:spcPct val="50000"/>
              </a:spcBef>
            </a:pPr>
            <a:r>
              <a:rPr lang="zh-CN" altLang="en-US" b="1" dirty="0" smtClean="0">
                <a:solidFill>
                  <a:schemeClr val="accent5">
                    <a:lumMod val="25000"/>
                  </a:schemeClr>
                </a:solidFill>
                <a:latin typeface="+mj-ea"/>
                <a:ea typeface="+mj-ea"/>
              </a:rPr>
              <a:t>方便快捷</a:t>
            </a:r>
            <a:endParaRPr lang="en-US" altLang="zh-CN" b="1" dirty="0">
              <a:solidFill>
                <a:schemeClr val="accent5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9" name="Text Box 20"/>
          <p:cNvSpPr txBox="1">
            <a:spLocks noChangeArrowheads="1"/>
          </p:cNvSpPr>
          <p:nvPr/>
        </p:nvSpPr>
        <p:spPr bwMode="auto">
          <a:xfrm>
            <a:off x="3543303" y="2151742"/>
            <a:ext cx="2073275" cy="581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indent="0" algn="ctr" eaLnBrk="1" hangingPunct="1">
              <a:lnSpc>
                <a:spcPct val="60000"/>
              </a:lnSpc>
              <a:spcBef>
                <a:spcPct val="50000"/>
              </a:spcBef>
              <a:defRPr b="1">
                <a:solidFill>
                  <a:schemeClr val="accent4">
                    <a:lumMod val="50000"/>
                  </a:schemeClr>
                </a:solidFill>
                <a:latin typeface="Arial" charset="0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r>
              <a:rPr lang="zh-CN" altLang="en-US" dirty="0">
                <a:solidFill>
                  <a:srgbClr val="224B50"/>
                </a:solidFill>
                <a:latin typeface="+mj-ea"/>
                <a:ea typeface="+mj-ea"/>
              </a:rPr>
              <a:t>体系化就业网络</a:t>
            </a:r>
            <a:endParaRPr lang="en-US" altLang="zh-CN" dirty="0">
              <a:solidFill>
                <a:srgbClr val="224B50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224B50"/>
                </a:solidFill>
                <a:latin typeface="+mj-ea"/>
                <a:ea typeface="+mj-ea"/>
              </a:rPr>
              <a:t>覆盖全国</a:t>
            </a:r>
            <a:endParaRPr lang="en-US" altLang="zh-CN" dirty="0">
              <a:solidFill>
                <a:srgbClr val="224B50"/>
              </a:solidFill>
              <a:latin typeface="+mj-ea"/>
              <a:ea typeface="+mj-ea"/>
            </a:endParaRPr>
          </a:p>
        </p:txBody>
      </p:sp>
      <p:sp>
        <p:nvSpPr>
          <p:cNvPr id="181" name="Text Box 22"/>
          <p:cNvSpPr txBox="1">
            <a:spLocks noChangeArrowheads="1"/>
          </p:cNvSpPr>
          <p:nvPr/>
        </p:nvSpPr>
        <p:spPr bwMode="auto">
          <a:xfrm>
            <a:off x="6162678" y="4707620"/>
            <a:ext cx="2073275" cy="581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20650" indent="-1206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indent="0" algn="ctr" eaLnBrk="1" hangingPunct="1">
              <a:lnSpc>
                <a:spcPct val="60000"/>
              </a:lnSpc>
              <a:spcBef>
                <a:spcPct val="50000"/>
              </a:spcBef>
            </a:pPr>
            <a:r>
              <a:rPr lang="zh-CN" altLang="en-US" b="1" dirty="0">
                <a:solidFill>
                  <a:srgbClr val="224B50"/>
                </a:solidFill>
                <a:latin typeface="+mj-ea"/>
                <a:ea typeface="+mj-ea"/>
              </a:rPr>
              <a:t>订单</a:t>
            </a:r>
            <a:r>
              <a:rPr lang="zh-CN" altLang="en-US" b="1" dirty="0" smtClean="0">
                <a:solidFill>
                  <a:srgbClr val="224B50"/>
                </a:solidFill>
                <a:latin typeface="+mj-ea"/>
                <a:ea typeface="+mj-ea"/>
              </a:rPr>
              <a:t>式校企合作</a:t>
            </a:r>
            <a:endParaRPr lang="en-US" altLang="zh-CN" b="1" dirty="0" smtClean="0">
              <a:solidFill>
                <a:srgbClr val="224B50"/>
              </a:solidFill>
              <a:latin typeface="+mj-ea"/>
              <a:ea typeface="+mj-ea"/>
            </a:endParaRPr>
          </a:p>
          <a:p>
            <a:pPr marL="0" indent="0" algn="ctr" eaLnBrk="1" hangingPunct="1">
              <a:lnSpc>
                <a:spcPct val="60000"/>
              </a:lnSpc>
              <a:spcBef>
                <a:spcPct val="50000"/>
              </a:spcBef>
            </a:pPr>
            <a:r>
              <a:rPr lang="zh-CN" altLang="en-US" b="1" dirty="0" smtClean="0">
                <a:solidFill>
                  <a:srgbClr val="224B50"/>
                </a:solidFill>
                <a:latin typeface="+mj-ea"/>
                <a:ea typeface="+mj-ea"/>
              </a:rPr>
              <a:t>毕业即就业</a:t>
            </a:r>
            <a:endParaRPr lang="en-US" altLang="zh-CN" b="1" dirty="0">
              <a:solidFill>
                <a:srgbClr val="224B50"/>
              </a:solidFill>
              <a:latin typeface="+mj-ea"/>
              <a:ea typeface="+mj-ea"/>
            </a:endParaRPr>
          </a:p>
        </p:txBody>
      </p:sp>
      <p:sp>
        <p:nvSpPr>
          <p:cNvPr id="182" name="Text Box 23"/>
          <p:cNvSpPr txBox="1">
            <a:spLocks noChangeArrowheads="1"/>
          </p:cNvSpPr>
          <p:nvPr/>
        </p:nvSpPr>
        <p:spPr bwMode="auto">
          <a:xfrm>
            <a:off x="3667093" y="4707619"/>
            <a:ext cx="185735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indent="0" algn="ctr" eaLnBrk="1" hangingPunct="1">
              <a:lnSpc>
                <a:spcPct val="60000"/>
              </a:lnSpc>
              <a:spcBef>
                <a:spcPct val="50000"/>
              </a:spcBef>
              <a:defRPr b="1">
                <a:solidFill>
                  <a:schemeClr val="accent4">
                    <a:lumMod val="50000"/>
                  </a:schemeClr>
                </a:solidFill>
                <a:latin typeface="Arial" charset="0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dirty="0">
                <a:solidFill>
                  <a:srgbClr val="224B50"/>
                </a:solidFill>
                <a:latin typeface="+mj-ea"/>
                <a:ea typeface="+mj-ea"/>
              </a:rPr>
              <a:t>全国性校友协会沟通无限</a:t>
            </a:r>
            <a:endParaRPr lang="en-US" altLang="zh-CN" dirty="0">
              <a:solidFill>
                <a:srgbClr val="224B50"/>
              </a:solidFill>
              <a:latin typeface="+mj-ea"/>
              <a:ea typeface="+mj-ea"/>
            </a:endParaRPr>
          </a:p>
        </p:txBody>
      </p:sp>
      <p:sp>
        <p:nvSpPr>
          <p:cNvPr id="184" name="AutoShape 6"/>
          <p:cNvSpPr>
            <a:spLocks noChangeArrowheads="1"/>
          </p:cNvSpPr>
          <p:nvPr/>
        </p:nvSpPr>
        <p:spPr bwMode="gray">
          <a:xfrm rot="5400000">
            <a:off x="6084099" y="1430225"/>
            <a:ext cx="2308225" cy="2119313"/>
          </a:xfrm>
          <a:prstGeom prst="rightArrowCallout">
            <a:avLst>
              <a:gd name="adj1" fmla="val 28435"/>
              <a:gd name="adj2" fmla="val 21477"/>
              <a:gd name="adj3" fmla="val 7937"/>
              <a:gd name="adj4" fmla="val 86532"/>
            </a:avLst>
          </a:prstGeom>
          <a:gradFill flip="none" rotWithShape="1">
            <a:gsLst>
              <a:gs pos="0">
                <a:srgbClr val="1FD8C1"/>
              </a:gs>
              <a:gs pos="100000">
                <a:srgbClr val="AFEDE4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flatTx/>
          </a:bodyPr>
          <a:lstStyle/>
          <a:p>
            <a:pPr>
              <a:defRPr/>
            </a:pP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85" name="Rectangle 7"/>
          <p:cNvSpPr>
            <a:spLocks noChangeArrowheads="1"/>
          </p:cNvSpPr>
          <p:nvPr/>
        </p:nvSpPr>
        <p:spPr bwMode="gray">
          <a:xfrm>
            <a:off x="6178553" y="1262745"/>
            <a:ext cx="2119313" cy="515937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50000">
                <a:schemeClr val="accent2">
                  <a:gamma/>
                  <a:shade val="81961"/>
                  <a:invGamma/>
                </a:schemeClr>
              </a:gs>
              <a:gs pos="100000">
                <a:schemeClr val="accent2"/>
              </a:gs>
            </a:gsLst>
            <a:lin ang="27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flatTx/>
          </a:bodyPr>
          <a:lstStyle/>
          <a:p>
            <a:pPr>
              <a:defRPr/>
            </a:pP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86" name="Text Box 15"/>
          <p:cNvSpPr txBox="1">
            <a:spLocks noChangeArrowheads="1"/>
          </p:cNvSpPr>
          <p:nvPr/>
        </p:nvSpPr>
        <p:spPr bwMode="gray">
          <a:xfrm>
            <a:off x="6300197" y="1338945"/>
            <a:ext cx="199285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0" hangingPunct="0">
              <a:defRPr sz="2000" b="1">
                <a:solidFill>
                  <a:srgbClr val="FFFFFF"/>
                </a:solidFill>
                <a:latin typeface="Arial" charset="0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r>
              <a:rPr lang="zh-CN" altLang="en-US" dirty="0" smtClean="0">
                <a:latin typeface="+mj-ea"/>
                <a:ea typeface="+mj-ea"/>
              </a:rPr>
              <a:t>第三重</a:t>
            </a:r>
            <a:r>
              <a:rPr lang="zh-CN" altLang="en-US" dirty="0">
                <a:latin typeface="+mj-ea"/>
                <a:ea typeface="+mj-ea"/>
              </a:rPr>
              <a:t>就业保障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187" name="Text Box 21"/>
          <p:cNvSpPr txBox="1">
            <a:spLocks noChangeArrowheads="1"/>
          </p:cNvSpPr>
          <p:nvPr/>
        </p:nvSpPr>
        <p:spPr bwMode="auto">
          <a:xfrm>
            <a:off x="6162678" y="2151742"/>
            <a:ext cx="2073275" cy="581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indent="0" algn="ctr" eaLnBrk="1" hangingPunct="1">
              <a:lnSpc>
                <a:spcPct val="60000"/>
              </a:lnSpc>
              <a:spcBef>
                <a:spcPct val="50000"/>
              </a:spcBef>
              <a:defRPr b="1">
                <a:solidFill>
                  <a:schemeClr val="accent4">
                    <a:lumMod val="50000"/>
                  </a:schemeClr>
                </a:solidFill>
                <a:latin typeface="Arial" charset="0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r>
              <a:rPr lang="zh-CN" altLang="en-US" dirty="0">
                <a:solidFill>
                  <a:srgbClr val="224B50"/>
                </a:solidFill>
                <a:latin typeface="+mj-ea"/>
                <a:ea typeface="+mj-ea"/>
              </a:rPr>
              <a:t>多元化就业渠道</a:t>
            </a:r>
            <a:endParaRPr lang="en-US" altLang="zh-CN" dirty="0">
              <a:solidFill>
                <a:srgbClr val="224B50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224B50"/>
                </a:solidFill>
                <a:latin typeface="+mj-ea"/>
                <a:ea typeface="+mj-ea"/>
              </a:rPr>
              <a:t>畅通无阻</a:t>
            </a:r>
            <a:endParaRPr lang="en-US" altLang="zh-CN" dirty="0">
              <a:solidFill>
                <a:srgbClr val="224B5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2119969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45" grpId="0" animBg="1"/>
      <p:bldP spid="146" grpId="0" animBg="1"/>
      <p:bldP spid="148" grpId="0"/>
      <p:bldP spid="151" grpId="0" animBg="1"/>
      <p:bldP spid="153" grpId="0" animBg="1"/>
      <p:bldP spid="154" grpId="0" animBg="1"/>
      <p:bldP spid="167" grpId="0" animBg="1"/>
      <p:bldP spid="168" grpId="0" animBg="1"/>
      <p:bldP spid="169" grpId="0"/>
      <p:bldP spid="173" grpId="0"/>
      <p:bldP spid="175" grpId="0"/>
      <p:bldP spid="176" grpId="0"/>
      <p:bldP spid="177" grpId="0"/>
      <p:bldP spid="178" grpId="0"/>
      <p:bldP spid="179" grpId="0"/>
      <p:bldP spid="181" grpId="0"/>
      <p:bldP spid="182" grpId="0"/>
      <p:bldP spid="184" grpId="0" animBg="1"/>
      <p:bldP spid="185" grpId="0" animBg="1"/>
      <p:bldP spid="186" grpId="0"/>
      <p:bldP spid="18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6" name="TextBox 15"/>
          <p:cNvSpPr>
            <a:spLocks noChangeArrowheads="1"/>
          </p:cNvSpPr>
          <p:nvPr/>
        </p:nvSpPr>
        <p:spPr bwMode="auto">
          <a:xfrm>
            <a:off x="8335966" y="250827"/>
            <a:ext cx="338137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pPr algn="ctr"/>
            <a:r>
              <a:rPr lang="en-US" altLang="zh-CN" sz="1400" dirty="0">
                <a:solidFill>
                  <a:srgbClr val="FFFFFF"/>
                </a:solidFill>
                <a:latin typeface="Arial Unicode MS" charset="0"/>
                <a:cs typeface="Arial Unicode MS" charset="0"/>
                <a:sym typeface="Arial Unicode MS" charset="0"/>
              </a:rPr>
              <a:t>*</a:t>
            </a:r>
            <a:r>
              <a:rPr lang="en-US" altLang="zh-CN" sz="1200" dirty="0">
                <a:solidFill>
                  <a:srgbClr val="FFFFFF"/>
                </a:solidFill>
                <a:latin typeface="Arial Unicode MS" charset="0"/>
                <a:cs typeface="Arial Unicode MS" charset="0"/>
                <a:sym typeface="Arial Unicode MS" charset="0"/>
              </a:rPr>
              <a:t> </a:t>
            </a:r>
          </a:p>
        </p:txBody>
      </p:sp>
      <p:sp>
        <p:nvSpPr>
          <p:cNvPr id="8208" name="Text Box 2"/>
          <p:cNvSpPr>
            <a:spLocks noChangeArrowheads="1"/>
          </p:cNvSpPr>
          <p:nvPr/>
        </p:nvSpPr>
        <p:spPr bwMode="auto">
          <a:xfrm>
            <a:off x="2058988" y="252416"/>
            <a:ext cx="14285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ea typeface="微软雅黑" charset="0"/>
                <a:cs typeface="微软雅黑" charset="0"/>
              </a:rPr>
              <a:t>合作企业</a:t>
            </a:r>
            <a:endParaRPr lang="zh-CN" altLang="en-US" dirty="0"/>
          </a:p>
        </p:txBody>
      </p:sp>
      <p:pic>
        <p:nvPicPr>
          <p:cNvPr id="820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292" y="1015380"/>
            <a:ext cx="378683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586" y="4005064"/>
            <a:ext cx="4365220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99" y="4005064"/>
            <a:ext cx="4381903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438" y="2305390"/>
            <a:ext cx="6491708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合作企业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8619118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体验课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 bwMode="auto">
          <a:xfrm>
            <a:off x="251520" y="1916832"/>
            <a:ext cx="8640960" cy="3240360"/>
          </a:xfrm>
          <a:prstGeom prst="rect">
            <a:avLst/>
          </a:prstGeom>
          <a:solidFill>
            <a:srgbClr val="1AC057"/>
          </a:solidFill>
          <a:ln w="9525" cap="flat" cmpd="sng" algn="ctr">
            <a:solidFill>
              <a:srgbClr val="000000"/>
            </a:solidFill>
            <a:prstDash val="sysDash"/>
            <a:round/>
            <a:headEnd type="none" w="med" len="med"/>
            <a:tailEnd type="none" w="med" len="med"/>
          </a:ln>
          <a:effectLst>
            <a:outerShdw blurRad="63500" dist="17961" dir="2700000" algn="ctr" rotWithShape="0">
              <a:srgbClr val="D9D9D9">
                <a:gamma/>
                <a:shade val="60000"/>
                <a:invGamma/>
                <a:alpha val="31999"/>
              </a:srgbClr>
            </a:outerShdw>
          </a:effectLst>
        </p:spPr>
        <p:txBody>
          <a:bodyPr vert="horz" wrap="square" lIns="90170" tIns="46990" rIns="90170" bIns="469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7544" y="3050957"/>
            <a:ext cx="30963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solidFill>
                  <a:schemeClr val="accent5">
                    <a:lumMod val="25000"/>
                  </a:schemeClr>
                </a:solidFill>
                <a:latin typeface="宋体"/>
                <a:ea typeface="宋体"/>
                <a:cs typeface="宋体"/>
              </a:rPr>
              <a:t>iOS</a:t>
            </a:r>
            <a:r>
              <a:rPr kumimoji="1" lang="zh-CN" altLang="en-US" sz="2400" dirty="0" smtClean="0">
                <a:solidFill>
                  <a:schemeClr val="accent5">
                    <a:lumMod val="25000"/>
                  </a:schemeClr>
                </a:solidFill>
                <a:latin typeface="宋体"/>
                <a:ea typeface="宋体"/>
                <a:cs typeface="宋体"/>
              </a:rPr>
              <a:t>开发</a:t>
            </a:r>
            <a:endParaRPr kumimoji="1" lang="en-US" altLang="zh-CN" sz="2400" dirty="0" smtClean="0">
              <a:solidFill>
                <a:schemeClr val="accent5">
                  <a:lumMod val="25000"/>
                </a:schemeClr>
              </a:solidFill>
              <a:latin typeface="宋体"/>
              <a:ea typeface="宋体"/>
              <a:cs typeface="宋体"/>
            </a:endParaRPr>
          </a:p>
          <a:p>
            <a:r>
              <a:rPr kumimoji="1" lang="zh-CN" altLang="en-US" sz="3200" b="1" dirty="0">
                <a:solidFill>
                  <a:srgbClr val="FF0000"/>
                </a:solidFill>
              </a:rPr>
              <a:t>入门实战</a:t>
            </a:r>
            <a:r>
              <a:rPr kumimoji="1" lang="zh-CN" altLang="en-US" sz="2000" b="1" dirty="0">
                <a:ln w="10541" cmpd="sng">
                  <a:noFill/>
                  <a:prstDash val="solid"/>
                </a:ln>
                <a:gradFill flip="none" rotWithShape="1">
                  <a:gsLst>
                    <a:gs pos="0">
                      <a:srgbClr val="FF8000"/>
                    </a:gs>
                    <a:gs pos="100000">
                      <a:srgbClr val="F4FF0A"/>
                    </a:gs>
                    <a:gs pos="49000">
                      <a:srgbClr val="FF8000"/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开发体验</a:t>
            </a:r>
            <a:r>
              <a:rPr kumimoji="1" lang="zh-CN" altLang="en-US" sz="2000" b="1" dirty="0" smtClean="0">
                <a:ln w="10541" cmpd="sng">
                  <a:noFill/>
                  <a:prstDash val="solid"/>
                </a:ln>
                <a:gradFill flip="none" rotWithShape="1">
                  <a:gsLst>
                    <a:gs pos="0">
                      <a:srgbClr val="FF8000"/>
                    </a:gs>
                    <a:gs pos="100000">
                      <a:srgbClr val="F4FF0A"/>
                    </a:gs>
                    <a:gs pos="49000">
                      <a:srgbClr val="FF8000"/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日</a:t>
            </a:r>
            <a:endParaRPr kumimoji="1" lang="zh-CN" altLang="en-US" sz="2000" b="1" dirty="0">
              <a:ln w="10541" cmpd="sng">
                <a:noFill/>
                <a:prstDash val="solid"/>
              </a:ln>
              <a:gradFill flip="none" rotWithShape="1">
                <a:gsLst>
                  <a:gs pos="0">
                    <a:srgbClr val="FF8000"/>
                  </a:gs>
                  <a:gs pos="100000">
                    <a:srgbClr val="F4FF0A"/>
                  </a:gs>
                  <a:gs pos="49000">
                    <a:srgbClr val="FF8000"/>
                  </a:gs>
                </a:gsLst>
                <a:lin ang="0" scaled="1"/>
                <a:tileRect/>
              </a:gradFill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5536" y="2060848"/>
            <a:ext cx="331236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鹏途集团 </a:t>
            </a:r>
            <a:r>
              <a:rPr kumimoji="1" lang="zh-CN" altLang="zh-CN" dirty="0" smtClean="0">
                <a:solidFill>
                  <a:schemeClr val="bg1"/>
                </a:solidFill>
              </a:rPr>
              <a:t>|</a:t>
            </a:r>
            <a:r>
              <a:rPr kumimoji="1" lang="zh-CN" altLang="en-US" dirty="0" smtClean="0">
                <a:solidFill>
                  <a:schemeClr val="bg1"/>
                </a:solidFill>
              </a:rPr>
              <a:t> 信息化教育领导者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43808" y="3204408"/>
            <a:ext cx="3384376" cy="1592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1" lang="zh-CN" altLang="en-US" sz="1600" i="1" dirty="0" smtClean="0">
                <a:solidFill>
                  <a:schemeClr val="accent1">
                    <a:lumMod val="25000"/>
                  </a:schemeClr>
                </a:solidFill>
                <a:latin typeface="+mj-ea"/>
                <a:ea typeface="+mj-ea"/>
              </a:rPr>
              <a:t>1天时间</a:t>
            </a:r>
            <a:endParaRPr kumimoji="1" lang="en-US" altLang="zh-CN" sz="1600" i="1" dirty="0" smtClean="0">
              <a:solidFill>
                <a:schemeClr val="accent1">
                  <a:lumMod val="25000"/>
                </a:schemeClr>
              </a:solidFill>
              <a:latin typeface="+mj-ea"/>
              <a:ea typeface="+mj-ea"/>
            </a:endParaRPr>
          </a:p>
          <a:p>
            <a:pPr algn="r">
              <a:lnSpc>
                <a:spcPct val="150000"/>
              </a:lnSpc>
            </a:pPr>
            <a:r>
              <a:rPr kumimoji="1" lang="zh-CN" altLang="zh-CN" sz="1600" i="1" dirty="0" smtClean="0">
                <a:solidFill>
                  <a:schemeClr val="accent1">
                    <a:lumMod val="25000"/>
                  </a:schemeClr>
                </a:solidFill>
                <a:latin typeface="+mj-ea"/>
                <a:ea typeface="+mj-ea"/>
              </a:rPr>
              <a:t>1</a:t>
            </a:r>
            <a:r>
              <a:rPr kumimoji="1" lang="zh-CN" altLang="en-US" sz="1600" i="1" dirty="0" smtClean="0">
                <a:solidFill>
                  <a:schemeClr val="accent1">
                    <a:lumMod val="25000"/>
                  </a:schemeClr>
                </a:solidFill>
                <a:latin typeface="+mj-ea"/>
                <a:ea typeface="+mj-ea"/>
              </a:rPr>
              <a:t>位名师</a:t>
            </a:r>
            <a:endParaRPr kumimoji="1" lang="en-US" altLang="zh-CN" sz="1600" i="1" dirty="0" smtClean="0">
              <a:solidFill>
                <a:schemeClr val="accent1">
                  <a:lumMod val="25000"/>
                </a:schemeClr>
              </a:solidFill>
              <a:latin typeface="+mj-ea"/>
              <a:ea typeface="+mj-ea"/>
            </a:endParaRPr>
          </a:p>
          <a:p>
            <a:pPr algn="r">
              <a:lnSpc>
                <a:spcPct val="150000"/>
              </a:lnSpc>
            </a:pPr>
            <a:r>
              <a:rPr kumimoji="1" lang="zh-CN" altLang="zh-CN" sz="1600" i="1" dirty="0" smtClean="0">
                <a:solidFill>
                  <a:schemeClr val="accent1">
                    <a:lumMod val="25000"/>
                  </a:schemeClr>
                </a:solidFill>
                <a:latin typeface="+mj-ea"/>
                <a:ea typeface="+mj-ea"/>
              </a:rPr>
              <a:t>1</a:t>
            </a:r>
            <a:r>
              <a:rPr kumimoji="1" lang="zh-CN" altLang="en-US" sz="1600" i="1" dirty="0" smtClean="0">
                <a:solidFill>
                  <a:schemeClr val="accent1">
                    <a:lumMod val="25000"/>
                  </a:schemeClr>
                </a:solidFill>
                <a:latin typeface="+mj-ea"/>
                <a:ea typeface="+mj-ea"/>
              </a:rPr>
              <a:t>套企业所需开发环境</a:t>
            </a:r>
            <a:endParaRPr kumimoji="1" lang="en-US" altLang="zh-CN" sz="1600" i="1" dirty="0" smtClean="0">
              <a:solidFill>
                <a:schemeClr val="accent1">
                  <a:lumMod val="25000"/>
                </a:schemeClr>
              </a:solidFill>
              <a:latin typeface="+mj-ea"/>
              <a:ea typeface="+mj-ea"/>
            </a:endParaRPr>
          </a:p>
          <a:p>
            <a:pPr algn="r">
              <a:lnSpc>
                <a:spcPct val="150000"/>
              </a:lnSpc>
            </a:pPr>
            <a:r>
              <a:rPr kumimoji="1" lang="zh-CN" altLang="zh-CN" i="1" dirty="0" smtClean="0">
                <a:solidFill>
                  <a:schemeClr val="accent1">
                    <a:lumMod val="25000"/>
                  </a:schemeClr>
                </a:solidFill>
                <a:latin typeface="+mj-ea"/>
                <a:ea typeface="+mj-ea"/>
              </a:rPr>
              <a:t>1</a:t>
            </a:r>
            <a:r>
              <a:rPr kumimoji="1" lang="zh-CN" altLang="en-US" i="1" dirty="0" smtClean="0">
                <a:solidFill>
                  <a:schemeClr val="accent1">
                    <a:lumMod val="25000"/>
                  </a:schemeClr>
                </a:solidFill>
                <a:latin typeface="+mj-ea"/>
                <a:ea typeface="+mj-ea"/>
              </a:rPr>
              <a:t>个全真案例的全程</a:t>
            </a:r>
            <a:r>
              <a:rPr kumimoji="1" lang="en-US" altLang="zh-CN" i="1" dirty="0" smtClean="0">
                <a:solidFill>
                  <a:schemeClr val="accent1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kumimoji="1" lang="zh-CN" altLang="en-US" i="1" dirty="0" smtClean="0">
                <a:solidFill>
                  <a:schemeClr val="accent1">
                    <a:lumMod val="25000"/>
                  </a:schemeClr>
                </a:solidFill>
                <a:latin typeface="+mj-ea"/>
                <a:ea typeface="+mj-ea"/>
              </a:rPr>
              <a:t>真实体验</a:t>
            </a:r>
            <a:endParaRPr kumimoji="1" lang="zh-CN" altLang="en-US" i="1" dirty="0">
              <a:solidFill>
                <a:schemeClr val="accent1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588224" y="2276872"/>
            <a:ext cx="2088232" cy="256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/>
              <a:t>姓名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__________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/>
              <a:t>学校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__________</a:t>
            </a:r>
            <a:endParaRPr kumimoji="1" lang="zh-CN" altLang="en-US" dirty="0"/>
          </a:p>
          <a:p>
            <a:pPr>
              <a:lnSpc>
                <a:spcPct val="150000"/>
              </a:lnSpc>
            </a:pPr>
            <a:r>
              <a:rPr kumimoji="1" lang="zh-CN" altLang="en-US" dirty="0" smtClean="0"/>
              <a:t>专业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__________</a:t>
            </a:r>
            <a:endParaRPr kumimoji="1" lang="zh-CN" altLang="en-US" dirty="0"/>
          </a:p>
          <a:p>
            <a:pPr>
              <a:lnSpc>
                <a:spcPct val="150000"/>
              </a:lnSpc>
            </a:pPr>
            <a:r>
              <a:rPr kumimoji="1" lang="zh-CN" altLang="en-US" dirty="0" smtClean="0"/>
              <a:t>年级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__________</a:t>
            </a:r>
            <a:endParaRPr kumimoji="1" lang="zh-CN" altLang="en-US" dirty="0"/>
          </a:p>
          <a:p>
            <a:pPr>
              <a:lnSpc>
                <a:spcPct val="150000"/>
              </a:lnSpc>
            </a:pPr>
            <a:r>
              <a:rPr kumimoji="1" lang="zh-CN" altLang="en-US" dirty="0" smtClean="0"/>
              <a:t>手机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__________</a:t>
            </a:r>
            <a:endParaRPr kumimoji="1" lang="zh-CN" altLang="en-US" dirty="0"/>
          </a:p>
          <a:p>
            <a:pPr>
              <a:lnSpc>
                <a:spcPct val="150000"/>
              </a:lnSpc>
            </a:pP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Q</a:t>
            </a:r>
            <a:r>
              <a:rPr kumimoji="1" lang="zh-CN" altLang="en-US" dirty="0" smtClean="0"/>
              <a:t>  </a:t>
            </a:r>
            <a:r>
              <a:rPr kumimoji="1" lang="en-US" altLang="zh-CN" dirty="0" smtClean="0"/>
              <a:t>Q: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__________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67544" y="4653136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solidFill>
                  <a:srgbClr val="C4E20F"/>
                </a:solidFill>
              </a:rPr>
              <a:t>2</a:t>
            </a:r>
            <a:r>
              <a:rPr kumimoji="1" lang="en-US" altLang="zh-CN" sz="1400" dirty="0" smtClean="0">
                <a:solidFill>
                  <a:srgbClr val="C4E20F"/>
                </a:solidFill>
              </a:rPr>
              <a:t>4</a:t>
            </a:r>
            <a:r>
              <a:rPr kumimoji="1" lang="zh-CN" altLang="en-US" sz="1400" dirty="0" smtClean="0">
                <a:solidFill>
                  <a:srgbClr val="C4E20F"/>
                </a:solidFill>
              </a:rPr>
              <a:t>小时热线：</a:t>
            </a:r>
            <a:r>
              <a:rPr kumimoji="1" lang="en-US" altLang="zh-CN" sz="1400" dirty="0">
                <a:solidFill>
                  <a:srgbClr val="C4E20F"/>
                </a:solidFill>
              </a:rPr>
              <a:t>020-81316998</a:t>
            </a:r>
            <a:endParaRPr kumimoji="1" lang="zh-CN" altLang="en-US" sz="1400" dirty="0">
              <a:solidFill>
                <a:srgbClr val="C4E20F"/>
              </a:solidFill>
            </a:endParaRPr>
          </a:p>
        </p:txBody>
      </p:sp>
      <p:cxnSp>
        <p:nvCxnSpPr>
          <p:cNvPr id="11" name="直线连接符 10"/>
          <p:cNvCxnSpPr/>
          <p:nvPr/>
        </p:nvCxnSpPr>
        <p:spPr bwMode="auto">
          <a:xfrm>
            <a:off x="6444208" y="1916832"/>
            <a:ext cx="0" cy="3240360"/>
          </a:xfrm>
          <a:prstGeom prst="line">
            <a:avLst/>
          </a:prstGeom>
          <a:solidFill>
            <a:srgbClr val="D9D9D9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>
            <a:outerShdw blurRad="63500" dist="17961" dir="2700000" algn="ctr" rotWithShape="0">
              <a:srgbClr val="D9D9D9">
                <a:gamma/>
                <a:shade val="60000"/>
                <a:invGamma/>
                <a:alpha val="31999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275209762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页脚占位符 19"/>
          <p:cNvSpPr txBox="1">
            <a:spLocks noGrp="1" noChangeArrowheads="1"/>
          </p:cNvSpPr>
          <p:nvPr/>
        </p:nvSpPr>
        <p:spPr bwMode="auto">
          <a:xfrm>
            <a:off x="3283777" y="3356586"/>
            <a:ext cx="2894924" cy="487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chemeClr val="bg1"/>
                </a:solidFill>
                <a:latin typeface="方正兰亭黑简体" charset="0"/>
                <a:ea typeface="方正兰亭黑简体" charset="0"/>
                <a:cs typeface="方正兰亭黑简体" charset="0"/>
              </a:rPr>
              <a:t>    </a:t>
            </a:r>
            <a:r>
              <a:rPr lang="zh-CN" altLang="en-US" sz="3600" b="1">
                <a:solidFill>
                  <a:schemeClr val="bg1"/>
                </a:solidFill>
                <a:latin typeface="方正兰亭黑简体" charset="0"/>
                <a:ea typeface="方正兰亭黑简体" charset="0"/>
                <a:cs typeface="方正兰亭黑简体" charset="0"/>
              </a:rPr>
              <a:t>努力 ，共勉</a:t>
            </a:r>
          </a:p>
        </p:txBody>
      </p:sp>
      <p:sp>
        <p:nvSpPr>
          <p:cNvPr id="16387" name="页脚占位符 19"/>
          <p:cNvSpPr txBox="1">
            <a:spLocks noChangeArrowheads="1"/>
          </p:cNvSpPr>
          <p:nvPr/>
        </p:nvSpPr>
        <p:spPr bwMode="auto">
          <a:xfrm>
            <a:off x="6128606" y="5643647"/>
            <a:ext cx="2894925" cy="78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 eaLnBrk="1" hangingPunct="1"/>
            <a:r>
              <a:rPr lang="zh-CN" altLang="en-US" sz="3200" b="1" dirty="0">
                <a:solidFill>
                  <a:schemeClr val="bg1"/>
                </a:solidFill>
                <a:latin typeface="方正兰亭黑简体" charset="0"/>
                <a:ea typeface="方正兰亭黑简体" charset="0"/>
                <a:cs typeface="方正兰亭黑简体" charset="0"/>
              </a:rPr>
              <a:t>市场部</a:t>
            </a:r>
            <a:endParaRPr lang="en-US" sz="3200" b="1" dirty="0">
              <a:solidFill>
                <a:schemeClr val="bg1"/>
              </a:solidFill>
              <a:latin typeface="方正兰亭黑简体" charset="0"/>
              <a:ea typeface="方正兰亭黑简体" charset="0"/>
              <a:cs typeface="方正兰亭黑简体" charset="0"/>
            </a:endParaRPr>
          </a:p>
          <a:p>
            <a:pPr algn="ctr" eaLnBrk="1" hangingPunct="1"/>
            <a:r>
              <a:rPr lang="zh-CN" altLang="en-US" sz="2400" b="1" dirty="0">
                <a:solidFill>
                  <a:schemeClr val="bg1"/>
                </a:solidFill>
                <a:latin typeface="方正兰亭黑简体" charset="0"/>
                <a:ea typeface="方正兰亭黑简体" charset="0"/>
                <a:cs typeface="方正兰亭黑简体" charset="0"/>
              </a:rPr>
              <a:t>陈檬</a:t>
            </a:r>
          </a:p>
        </p:txBody>
      </p:sp>
      <p:pic>
        <p:nvPicPr>
          <p:cNvPr id="16388" name="Picture 9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047242"/>
            <a:ext cx="1188000" cy="11880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828282">
                <a:alpha val="31999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Rectangle 3"/>
          <p:cNvSpPr>
            <a:spLocks noChangeArrowheads="1"/>
          </p:cNvSpPr>
          <p:nvPr/>
        </p:nvSpPr>
        <p:spPr bwMode="auto">
          <a:xfrm>
            <a:off x="4773" y="1594"/>
            <a:ext cx="7327367" cy="4726911"/>
          </a:xfrm>
          <a:prstGeom prst="rect">
            <a:avLst/>
          </a:prstGeom>
          <a:solidFill>
            <a:srgbClr val="00C0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390" name="Rectangle 2"/>
          <p:cNvSpPr>
            <a:spLocks noChangeArrowheads="1"/>
          </p:cNvSpPr>
          <p:nvPr/>
        </p:nvSpPr>
        <p:spPr bwMode="auto">
          <a:xfrm>
            <a:off x="189658" y="2"/>
            <a:ext cx="6492407" cy="4730095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dirty="0"/>
          </a:p>
        </p:txBody>
      </p:sp>
      <p:pic>
        <p:nvPicPr>
          <p:cNvPr id="16391" name="Picture 8" descr="d:\documents and settings\hp\application data\360se6\User Data\temp\b_129111366842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9"/>
          <a:stretch>
            <a:fillRect/>
          </a:stretch>
        </p:blipFill>
        <p:spPr bwMode="auto">
          <a:xfrm>
            <a:off x="3598677" y="2972262"/>
            <a:ext cx="1785620" cy="1752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2" name="Picture 4" descr="d:\documents and settings\hp\application data\360se6\User Data\temp\b_1369884179640.jp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7" t="16402" r="47002" b="15587"/>
          <a:stretch>
            <a:fillRect/>
          </a:stretch>
        </p:blipFill>
        <p:spPr bwMode="auto">
          <a:xfrm>
            <a:off x="5508104" y="2925144"/>
            <a:ext cx="180000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3" name="Picture 12" descr="http://i1.esocc.com/upload/attached/image/20130307/13626364043356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12" t="73" r="5467" b="11069"/>
          <a:stretch>
            <a:fillRect/>
          </a:stretch>
        </p:blipFill>
        <p:spPr bwMode="auto">
          <a:xfrm>
            <a:off x="1813058" y="2970668"/>
            <a:ext cx="1723595" cy="1754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4" name="图片 2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7" y="2978628"/>
            <a:ext cx="1711667" cy="1746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5" name="Text Box 11"/>
          <p:cNvSpPr txBox="1">
            <a:spLocks noChangeArrowheads="1"/>
          </p:cNvSpPr>
          <p:nvPr/>
        </p:nvSpPr>
        <p:spPr bwMode="auto">
          <a:xfrm>
            <a:off x="2841250" y="974033"/>
            <a:ext cx="195438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r>
              <a:rPr lang="zh-CN" altLang="en-US" sz="6000" b="1">
                <a:latin typeface="微软雅黑" charset="0"/>
                <a:ea typeface="微软雅黑" charset="0"/>
                <a:cs typeface="微软雅黑" charset="0"/>
              </a:rPr>
              <a:t>谢 谢</a:t>
            </a:r>
          </a:p>
        </p:txBody>
      </p:sp>
      <p:grpSp>
        <p:nvGrpSpPr>
          <p:cNvPr id="16396" name="组合 5"/>
          <p:cNvGrpSpPr>
            <a:grpSpLocks/>
          </p:cNvGrpSpPr>
          <p:nvPr/>
        </p:nvGrpSpPr>
        <p:grpSpPr bwMode="auto">
          <a:xfrm>
            <a:off x="5796136" y="4725144"/>
            <a:ext cx="2982512" cy="1822216"/>
            <a:chOff x="0" y="-76400"/>
            <a:chExt cx="3357623" cy="1818144"/>
          </a:xfrm>
        </p:grpSpPr>
        <p:pic>
          <p:nvPicPr>
            <p:cNvPr id="16397" name="图片 6" descr="邮件.png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2346" y="1055494"/>
              <a:ext cx="405277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98" name="TextBox 7"/>
            <p:cNvSpPr>
              <a:spLocks noChangeArrowheads="1"/>
            </p:cNvSpPr>
            <p:nvPr/>
          </p:nvSpPr>
          <p:spPr bwMode="auto">
            <a:xfrm>
              <a:off x="0" y="1035440"/>
              <a:ext cx="2952327" cy="706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 eaLnBrk="0" hangingPunct="0"/>
              <a:r>
                <a:rPr lang="en-US" altLang="zh-CN" sz="2000" b="1" dirty="0" err="1">
                  <a:solidFill>
                    <a:schemeClr val="bg2"/>
                  </a:solidFill>
                  <a:latin typeface="Calibri" charset="0"/>
                  <a:sym typeface="Arial" charset="0"/>
                </a:rPr>
                <a:t>gzgjhui@ptpx.com.cn</a:t>
              </a:r>
              <a:endParaRPr lang="zh-CN" altLang="en-US" sz="2000" b="1" dirty="0">
                <a:solidFill>
                  <a:schemeClr val="bg2"/>
                </a:solidFill>
                <a:latin typeface="Calibri" charset="0"/>
                <a:sym typeface="Arial" charset="0"/>
              </a:endParaRPr>
            </a:p>
          </p:txBody>
        </p:sp>
        <p:pic>
          <p:nvPicPr>
            <p:cNvPr id="16399" name="图片 8" descr="QQ.png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2346" y="562662"/>
              <a:ext cx="405277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400" name="TextBox 9"/>
            <p:cNvSpPr>
              <a:spLocks noChangeArrowheads="1"/>
            </p:cNvSpPr>
            <p:nvPr/>
          </p:nvSpPr>
          <p:spPr bwMode="auto">
            <a:xfrm>
              <a:off x="1363355" y="567476"/>
              <a:ext cx="1588972" cy="399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 eaLnBrk="0" hangingPunct="0"/>
              <a:endParaRPr lang="zh-CN" altLang="en-US" sz="2000" b="1">
                <a:solidFill>
                  <a:schemeClr val="bg2"/>
                </a:solidFill>
                <a:latin typeface="Calibri" charset="0"/>
                <a:sym typeface="Arial" charset="0"/>
              </a:endParaRPr>
            </a:p>
          </p:txBody>
        </p:sp>
        <p:sp>
          <p:nvSpPr>
            <p:cNvPr id="16401" name="TextBox 10"/>
            <p:cNvSpPr>
              <a:spLocks noChangeArrowheads="1"/>
            </p:cNvSpPr>
            <p:nvPr/>
          </p:nvSpPr>
          <p:spPr bwMode="auto">
            <a:xfrm>
              <a:off x="720079" y="-76400"/>
              <a:ext cx="2232248" cy="5271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algn="r" eaLnBrk="0" hangingPunct="0">
                <a:lnSpc>
                  <a:spcPct val="150000"/>
                </a:lnSpc>
              </a:pPr>
              <a:r>
                <a:rPr lang="zh-CN" altLang="en-US" sz="2000" b="1" dirty="0" smtClean="0">
                  <a:solidFill>
                    <a:schemeClr val="bg2"/>
                  </a:solidFill>
                  <a:latin typeface="Calibri" charset="0"/>
                  <a:ea typeface="微软雅黑" charset="0"/>
                  <a:cs typeface="微软雅黑" charset="0"/>
                  <a:sym typeface="Arial" charset="0"/>
                </a:rPr>
                <a:t>龚俊慧</a:t>
              </a:r>
              <a:endParaRPr lang="zh-CN" altLang="en-US" sz="2000" b="1" dirty="0">
                <a:solidFill>
                  <a:schemeClr val="bg2"/>
                </a:solidFill>
                <a:latin typeface="Calibri" charset="0"/>
                <a:ea typeface="微软雅黑" charset="0"/>
                <a:cs typeface="微软雅黑" charset="0"/>
                <a:sym typeface="Arial" charset="0"/>
              </a:endParaRPr>
            </a:p>
          </p:txBody>
        </p:sp>
        <p:pic>
          <p:nvPicPr>
            <p:cNvPr id="16402" name="图片 11" descr="vcard.png"/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2325" y="69791"/>
              <a:ext cx="405277" cy="359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TextBox 7"/>
          <p:cNvSpPr>
            <a:spLocks noChangeArrowheads="1"/>
          </p:cNvSpPr>
          <p:nvPr/>
        </p:nvSpPr>
        <p:spPr bwMode="auto">
          <a:xfrm>
            <a:off x="6249024" y="5378632"/>
            <a:ext cx="22187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 eaLnBrk="0" hangingPunct="0"/>
            <a:r>
              <a:rPr lang="en-US" altLang="zh-CN" sz="2000" b="1" dirty="0" smtClean="0">
                <a:solidFill>
                  <a:schemeClr val="bg2"/>
                </a:solidFill>
                <a:latin typeface="Calibri" charset="0"/>
                <a:sym typeface="Arial" charset="0"/>
              </a:rPr>
              <a:t>258644279</a:t>
            </a:r>
            <a:endParaRPr lang="zh-CN" altLang="en-US" sz="2000" b="1" dirty="0">
              <a:solidFill>
                <a:schemeClr val="bg2"/>
              </a:solidFill>
              <a:latin typeface="Calibri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564450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6042302" y="2613752"/>
            <a:ext cx="1770063" cy="1771651"/>
            <a:chOff x="1307" y="1048"/>
            <a:chExt cx="1088" cy="1088"/>
          </a:xfrm>
        </p:grpSpPr>
        <p:sp>
          <p:nvSpPr>
            <p:cNvPr id="5" name="Oval 4"/>
            <p:cNvSpPr>
              <a:spLocks noChangeArrowheads="1"/>
            </p:cNvSpPr>
            <p:nvPr/>
          </p:nvSpPr>
          <p:spPr bwMode="auto">
            <a:xfrm>
              <a:off x="1307" y="1048"/>
              <a:ext cx="1088" cy="1088"/>
            </a:xfrm>
            <a:prstGeom prst="ellipse">
              <a:avLst/>
            </a:prstGeom>
            <a:noFill/>
            <a:ln w="76200" algn="ctr">
              <a:solidFill>
                <a:srgbClr val="C0C0C0">
                  <a:alpha val="50195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1422" y="1164"/>
              <a:ext cx="856" cy="856"/>
            </a:xfrm>
            <a:prstGeom prst="ellipse">
              <a:avLst/>
            </a:prstGeom>
            <a:noFill/>
            <a:ln w="117475" algn="ctr">
              <a:solidFill>
                <a:srgbClr val="C0C0C0">
                  <a:alpha val="50195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1596" y="1337"/>
              <a:ext cx="510" cy="510"/>
            </a:xfrm>
            <a:prstGeom prst="ellipse">
              <a:avLst/>
            </a:prstGeom>
            <a:noFill/>
            <a:ln w="177800" algn="ctr">
              <a:solidFill>
                <a:srgbClr val="C0C0C0">
                  <a:alpha val="50195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2446610" y="1189762"/>
            <a:ext cx="1771650" cy="1770063"/>
            <a:chOff x="1307" y="1048"/>
            <a:chExt cx="1088" cy="1088"/>
          </a:xfrm>
        </p:grpSpPr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1307" y="1048"/>
              <a:ext cx="1088" cy="1088"/>
            </a:xfrm>
            <a:prstGeom prst="ellipse">
              <a:avLst/>
            </a:prstGeom>
            <a:noFill/>
            <a:ln w="76200" algn="ctr">
              <a:solidFill>
                <a:srgbClr val="C0C0C0">
                  <a:alpha val="50195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1422" y="1164"/>
              <a:ext cx="856" cy="856"/>
            </a:xfrm>
            <a:prstGeom prst="ellipse">
              <a:avLst/>
            </a:prstGeom>
            <a:noFill/>
            <a:ln w="117475" algn="ctr">
              <a:solidFill>
                <a:srgbClr val="C0C0C0">
                  <a:alpha val="50195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1596" y="1337"/>
              <a:ext cx="510" cy="510"/>
            </a:xfrm>
            <a:prstGeom prst="ellipse">
              <a:avLst/>
            </a:prstGeom>
            <a:noFill/>
            <a:ln w="177800" algn="ctr">
              <a:solidFill>
                <a:srgbClr val="C0C0C0">
                  <a:alpha val="50195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3" name="Group 11"/>
          <p:cNvGrpSpPr>
            <a:grpSpLocks/>
          </p:cNvGrpSpPr>
          <p:nvPr/>
        </p:nvGrpSpPr>
        <p:grpSpPr bwMode="auto">
          <a:xfrm>
            <a:off x="2699794" y="1321524"/>
            <a:ext cx="1208087" cy="1454151"/>
            <a:chOff x="1380" y="1216"/>
            <a:chExt cx="898" cy="1081"/>
          </a:xfrm>
        </p:grpSpPr>
        <p:sp>
          <p:nvSpPr>
            <p:cNvPr id="14" name="Oval 12"/>
            <p:cNvSpPr>
              <a:spLocks noChangeArrowheads="1"/>
            </p:cNvSpPr>
            <p:nvPr/>
          </p:nvSpPr>
          <p:spPr bwMode="blackWhite">
            <a:xfrm rot="66259" flipH="1">
              <a:off x="1727" y="1216"/>
              <a:ext cx="234" cy="228"/>
            </a:xfrm>
            <a:prstGeom prst="ellipse">
              <a:avLst/>
            </a:prstGeom>
            <a:solidFill>
              <a:srgbClr val="FEE3AC"/>
            </a:solidFill>
            <a:ln w="9525">
              <a:round/>
              <a:headEnd/>
              <a:tailEnd/>
            </a:ln>
            <a:scene3d>
              <a:camera prst="legacyPerspectiveFront">
                <a:rot lat="20099991" lon="1500000" rev="0"/>
              </a:camera>
              <a:lightRig rig="legacyFlat2" dir="t"/>
            </a:scene3d>
            <a:sp3d extrusionH="100000" prstMaterial="legacyMetal">
              <a:bevelT w="13500" h="13500" prst="angle"/>
              <a:bevelB w="13500" h="13500" prst="angle"/>
              <a:extrusionClr>
                <a:srgbClr val="FFB219"/>
              </a:extrusionClr>
            </a:sp3d>
          </p:spPr>
          <p:txBody>
            <a:bodyPr wrap="none" anchor="ctr">
              <a:flatTx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blackWhite">
            <a:xfrm rot="66259" flipH="1">
              <a:off x="1380" y="1223"/>
              <a:ext cx="898" cy="1074"/>
            </a:xfrm>
            <a:custGeom>
              <a:avLst/>
              <a:gdLst>
                <a:gd name="T0" fmla="*/ 7 w 3312"/>
                <a:gd name="T1" fmla="*/ 4 h 3962"/>
                <a:gd name="T2" fmla="*/ 9 w 3312"/>
                <a:gd name="T3" fmla="*/ 5 h 3962"/>
                <a:gd name="T4" fmla="*/ 11 w 3312"/>
                <a:gd name="T5" fmla="*/ 4 h 3962"/>
                <a:gd name="T6" fmla="*/ 16 w 3312"/>
                <a:gd name="T7" fmla="*/ 0 h 3962"/>
                <a:gd name="T8" fmla="*/ 17 w 3312"/>
                <a:gd name="T9" fmla="*/ 1 h 3962"/>
                <a:gd name="T10" fmla="*/ 17 w 3312"/>
                <a:gd name="T11" fmla="*/ 2 h 3962"/>
                <a:gd name="T12" fmla="*/ 12 w 3312"/>
                <a:gd name="T13" fmla="*/ 6 h 3962"/>
                <a:gd name="T14" fmla="*/ 13 w 3312"/>
                <a:gd name="T15" fmla="*/ 13 h 3962"/>
                <a:gd name="T16" fmla="*/ 12 w 3312"/>
                <a:gd name="T17" fmla="*/ 13 h 3962"/>
                <a:gd name="T18" fmla="*/ 14 w 3312"/>
                <a:gd name="T19" fmla="*/ 20 h 3962"/>
                <a:gd name="T20" fmla="*/ 14 w 3312"/>
                <a:gd name="T21" fmla="*/ 21 h 3962"/>
                <a:gd name="T22" fmla="*/ 12 w 3312"/>
                <a:gd name="T23" fmla="*/ 20 h 3962"/>
                <a:gd name="T24" fmla="*/ 10 w 3312"/>
                <a:gd name="T25" fmla="*/ 14 h 3962"/>
                <a:gd name="T26" fmla="*/ 8 w 3312"/>
                <a:gd name="T27" fmla="*/ 14 h 3962"/>
                <a:gd name="T28" fmla="*/ 6 w 3312"/>
                <a:gd name="T29" fmla="*/ 20 h 3962"/>
                <a:gd name="T30" fmla="*/ 4 w 3312"/>
                <a:gd name="T31" fmla="*/ 21 h 3962"/>
                <a:gd name="T32" fmla="*/ 4 w 3312"/>
                <a:gd name="T33" fmla="*/ 19 h 3962"/>
                <a:gd name="T34" fmla="*/ 5 w 3312"/>
                <a:gd name="T35" fmla="*/ 13 h 3962"/>
                <a:gd name="T36" fmla="*/ 4 w 3312"/>
                <a:gd name="T37" fmla="*/ 13 h 3962"/>
                <a:gd name="T38" fmla="*/ 6 w 3312"/>
                <a:gd name="T39" fmla="*/ 6 h 3962"/>
                <a:gd name="T40" fmla="*/ 1 w 3312"/>
                <a:gd name="T41" fmla="*/ 3 h 3962"/>
                <a:gd name="T42" fmla="*/ 0 w 3312"/>
                <a:gd name="T43" fmla="*/ 1 h 3962"/>
                <a:gd name="T44" fmla="*/ 2 w 3312"/>
                <a:gd name="T45" fmla="*/ 1 h 3962"/>
                <a:gd name="T46" fmla="*/ 7 w 3312"/>
                <a:gd name="T47" fmla="*/ 4 h 396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3312"/>
                <a:gd name="T73" fmla="*/ 0 h 3962"/>
                <a:gd name="T74" fmla="*/ 3312 w 3312"/>
                <a:gd name="T75" fmla="*/ 3962 h 396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3312" h="3962">
                  <a:moveTo>
                    <a:pt x="1376" y="696"/>
                  </a:moveTo>
                  <a:cubicBezTo>
                    <a:pt x="1401" y="795"/>
                    <a:pt x="1489" y="920"/>
                    <a:pt x="1639" y="920"/>
                  </a:cubicBezTo>
                  <a:cubicBezTo>
                    <a:pt x="1801" y="920"/>
                    <a:pt x="1876" y="795"/>
                    <a:pt x="1926" y="708"/>
                  </a:cubicBezTo>
                  <a:lnTo>
                    <a:pt x="2940" y="66"/>
                  </a:lnTo>
                  <a:cubicBezTo>
                    <a:pt x="3042" y="0"/>
                    <a:pt x="3142" y="16"/>
                    <a:pt x="3204" y="78"/>
                  </a:cubicBezTo>
                  <a:cubicBezTo>
                    <a:pt x="3267" y="140"/>
                    <a:pt x="3312" y="264"/>
                    <a:pt x="3072" y="444"/>
                  </a:cubicBezTo>
                  <a:lnTo>
                    <a:pt x="2139" y="1081"/>
                  </a:lnTo>
                  <a:lnTo>
                    <a:pt x="2476" y="2372"/>
                  </a:lnTo>
                  <a:lnTo>
                    <a:pt x="2251" y="2435"/>
                  </a:lnTo>
                  <a:lnTo>
                    <a:pt x="2614" y="3589"/>
                  </a:lnTo>
                  <a:cubicBezTo>
                    <a:pt x="2651" y="3751"/>
                    <a:pt x="2639" y="3863"/>
                    <a:pt x="2539" y="3925"/>
                  </a:cubicBezTo>
                  <a:cubicBezTo>
                    <a:pt x="2401" y="3962"/>
                    <a:pt x="2289" y="3863"/>
                    <a:pt x="2226" y="3689"/>
                  </a:cubicBezTo>
                  <a:cubicBezTo>
                    <a:pt x="2101" y="3453"/>
                    <a:pt x="1876" y="2720"/>
                    <a:pt x="1789" y="2534"/>
                  </a:cubicBezTo>
                  <a:lnTo>
                    <a:pt x="1414" y="2534"/>
                  </a:lnTo>
                  <a:cubicBezTo>
                    <a:pt x="1339" y="2770"/>
                    <a:pt x="1151" y="3465"/>
                    <a:pt x="1051" y="3689"/>
                  </a:cubicBezTo>
                  <a:cubicBezTo>
                    <a:pt x="1001" y="3838"/>
                    <a:pt x="914" y="3950"/>
                    <a:pt x="789" y="3925"/>
                  </a:cubicBezTo>
                  <a:cubicBezTo>
                    <a:pt x="714" y="3875"/>
                    <a:pt x="614" y="3838"/>
                    <a:pt x="676" y="3577"/>
                  </a:cubicBezTo>
                  <a:lnTo>
                    <a:pt x="1001" y="2459"/>
                  </a:lnTo>
                  <a:lnTo>
                    <a:pt x="751" y="2397"/>
                  </a:lnTo>
                  <a:lnTo>
                    <a:pt x="1126" y="1081"/>
                  </a:lnTo>
                  <a:lnTo>
                    <a:pt x="139" y="497"/>
                  </a:lnTo>
                  <a:cubicBezTo>
                    <a:pt x="54" y="402"/>
                    <a:pt x="0" y="342"/>
                    <a:pt x="60" y="180"/>
                  </a:cubicBezTo>
                  <a:cubicBezTo>
                    <a:pt x="186" y="102"/>
                    <a:pt x="214" y="112"/>
                    <a:pt x="389" y="162"/>
                  </a:cubicBezTo>
                  <a:lnTo>
                    <a:pt x="1376" y="696"/>
                  </a:lnTo>
                  <a:close/>
                </a:path>
              </a:pathLst>
            </a:custGeom>
            <a:solidFill>
              <a:srgbClr val="FEE3AC"/>
            </a:solidFill>
            <a:ln w="9525">
              <a:round/>
              <a:headEnd/>
              <a:tailEnd/>
            </a:ln>
            <a:scene3d>
              <a:camera prst="legacyPerspectiveFront">
                <a:rot lat="20099991" lon="1500000" rev="0"/>
              </a:camera>
              <a:lightRig rig="legacyFlat2" dir="t"/>
            </a:scene3d>
            <a:sp3d extrusionH="100000" prstMaterial="legacyMetal">
              <a:bevelT w="13500" h="13500" prst="angle"/>
              <a:bevelB w="13500" h="13500" prst="angle"/>
              <a:extrusionClr>
                <a:srgbClr val="FFB219"/>
              </a:extrusionClr>
            </a:sp3d>
          </p:spPr>
          <p:txBody>
            <a:bodyPr>
              <a:flatTx/>
            </a:bodyPr>
            <a:lstStyle/>
            <a:p>
              <a:endParaRPr lang="zh-CN" altLang="en-US"/>
            </a:p>
          </p:txBody>
        </p:sp>
      </p:grpSp>
      <p:sp>
        <p:nvSpPr>
          <p:cNvPr id="16" name="AutoShape 14"/>
          <p:cNvSpPr>
            <a:spLocks noChangeArrowheads="1"/>
          </p:cNvSpPr>
          <p:nvPr/>
        </p:nvSpPr>
        <p:spPr bwMode="gray">
          <a:xfrm>
            <a:off x="1149627" y="2467698"/>
            <a:ext cx="3032125" cy="2216151"/>
          </a:xfrm>
          <a:prstGeom prst="flowChartDocument">
            <a:avLst/>
          </a:prstGeom>
          <a:solidFill>
            <a:srgbClr val="D5DFCB"/>
          </a:solidFill>
          <a:ln>
            <a:noFill/>
          </a:ln>
          <a:effectLst>
            <a:outerShdw dist="35921" dir="2700000" algn="ctr" rotWithShape="0">
              <a:srgbClr val="1C1C1C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+mj-ea"/>
              <a:ea typeface="+mj-ea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6444210" y="2824886"/>
            <a:ext cx="1003300" cy="1428751"/>
            <a:chOff x="4876" y="1969"/>
            <a:chExt cx="746" cy="1061"/>
          </a:xfrm>
        </p:grpSpPr>
        <p:sp>
          <p:nvSpPr>
            <p:cNvPr id="18" name="Oval 16"/>
            <p:cNvSpPr>
              <a:spLocks noChangeArrowheads="1"/>
            </p:cNvSpPr>
            <p:nvPr/>
          </p:nvSpPr>
          <p:spPr bwMode="blackWhite">
            <a:xfrm rot="381936" flipH="1">
              <a:off x="5093" y="1969"/>
              <a:ext cx="230" cy="225"/>
            </a:xfrm>
            <a:prstGeom prst="ellipse">
              <a:avLst/>
            </a:prstGeom>
            <a:solidFill>
              <a:srgbClr val="FEE3AC"/>
            </a:solidFill>
            <a:ln w="9525">
              <a:round/>
              <a:headEnd/>
              <a:tailEnd/>
            </a:ln>
            <a:scene3d>
              <a:camera prst="legacyPerspectiveFront">
                <a:rot lat="20099991" lon="1500000" rev="0"/>
              </a:camera>
              <a:lightRig rig="legacyFlat2" dir="t"/>
            </a:scene3d>
            <a:sp3d extrusionH="100000" prstMaterial="legacyMetal">
              <a:bevelT w="13500" h="13500" prst="angle"/>
              <a:bevelB w="13500" h="13500" prst="angle"/>
              <a:extrusionClr>
                <a:srgbClr val="FFB219"/>
              </a:extrusionClr>
            </a:sp3d>
          </p:spPr>
          <p:txBody>
            <a:bodyPr wrap="none" anchor="ctr">
              <a:flatTx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blackWhite">
            <a:xfrm>
              <a:off x="4876" y="2140"/>
              <a:ext cx="746" cy="890"/>
            </a:xfrm>
            <a:custGeom>
              <a:avLst/>
              <a:gdLst>
                <a:gd name="T0" fmla="*/ 440 w 746"/>
                <a:gd name="T1" fmla="*/ 32 h 890"/>
                <a:gd name="T2" fmla="*/ 352 w 746"/>
                <a:gd name="T3" fmla="*/ 74 h 890"/>
                <a:gd name="T4" fmla="*/ 283 w 746"/>
                <a:gd name="T5" fmla="*/ 0 h 890"/>
                <a:gd name="T6" fmla="*/ 224 w 746"/>
                <a:gd name="T7" fmla="*/ 37 h 890"/>
                <a:gd name="T8" fmla="*/ 42 w 746"/>
                <a:gd name="T9" fmla="*/ 273 h 890"/>
                <a:gd name="T10" fmla="*/ 75 w 746"/>
                <a:gd name="T11" fmla="*/ 363 h 890"/>
                <a:gd name="T12" fmla="*/ 216 w 746"/>
                <a:gd name="T13" fmla="*/ 91 h 890"/>
                <a:gd name="T14" fmla="*/ 87 w 746"/>
                <a:gd name="T15" fmla="*/ 426 h 890"/>
                <a:gd name="T16" fmla="*/ 145 w 746"/>
                <a:gd name="T17" fmla="*/ 449 h 890"/>
                <a:gd name="T18" fmla="*/ 16 w 746"/>
                <a:gd name="T19" fmla="*/ 742 h 890"/>
                <a:gd name="T20" fmla="*/ 24 w 746"/>
                <a:gd name="T21" fmla="*/ 835 h 890"/>
                <a:gd name="T22" fmla="*/ 113 w 746"/>
                <a:gd name="T23" fmla="*/ 784 h 890"/>
                <a:gd name="T24" fmla="*/ 265 w 746"/>
                <a:gd name="T25" fmla="*/ 488 h 890"/>
                <a:gd name="T26" fmla="*/ 365 w 746"/>
                <a:gd name="T27" fmla="*/ 501 h 890"/>
                <a:gd name="T28" fmla="*/ 425 w 746"/>
                <a:gd name="T29" fmla="*/ 818 h 890"/>
                <a:gd name="T30" fmla="*/ 488 w 746"/>
                <a:gd name="T31" fmla="*/ 888 h 890"/>
                <a:gd name="T32" fmla="*/ 530 w 746"/>
                <a:gd name="T33" fmla="*/ 799 h 890"/>
                <a:gd name="T34" fmla="*/ 474 w 746"/>
                <a:gd name="T35" fmla="*/ 491 h 890"/>
                <a:gd name="T36" fmla="*/ 545 w 746"/>
                <a:gd name="T37" fmla="*/ 481 h 890"/>
                <a:gd name="T38" fmla="*/ 481 w 746"/>
                <a:gd name="T39" fmla="*/ 120 h 890"/>
                <a:gd name="T40" fmla="*/ 607 w 746"/>
                <a:gd name="T41" fmla="*/ 407 h 890"/>
                <a:gd name="T42" fmla="*/ 704 w 746"/>
                <a:gd name="T43" fmla="*/ 445 h 890"/>
                <a:gd name="T44" fmla="*/ 720 w 746"/>
                <a:gd name="T45" fmla="*/ 344 h 890"/>
                <a:gd name="T46" fmla="*/ 537 w 746"/>
                <a:gd name="T47" fmla="*/ 37 h 890"/>
                <a:gd name="T48" fmla="*/ 440 w 746"/>
                <a:gd name="T49" fmla="*/ 32 h 89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46"/>
                <a:gd name="T76" fmla="*/ 0 h 890"/>
                <a:gd name="T77" fmla="*/ 746 w 746"/>
                <a:gd name="T78" fmla="*/ 890 h 890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46" h="890">
                  <a:moveTo>
                    <a:pt x="440" y="32"/>
                  </a:moveTo>
                  <a:cubicBezTo>
                    <a:pt x="429" y="59"/>
                    <a:pt x="390" y="76"/>
                    <a:pt x="352" y="74"/>
                  </a:cubicBezTo>
                  <a:cubicBezTo>
                    <a:pt x="312" y="67"/>
                    <a:pt x="291" y="25"/>
                    <a:pt x="283" y="0"/>
                  </a:cubicBezTo>
                  <a:cubicBezTo>
                    <a:pt x="283" y="0"/>
                    <a:pt x="246" y="16"/>
                    <a:pt x="224" y="37"/>
                  </a:cubicBezTo>
                  <a:cubicBezTo>
                    <a:pt x="201" y="58"/>
                    <a:pt x="58" y="243"/>
                    <a:pt x="42" y="273"/>
                  </a:cubicBezTo>
                  <a:cubicBezTo>
                    <a:pt x="36" y="305"/>
                    <a:pt x="84" y="395"/>
                    <a:pt x="75" y="363"/>
                  </a:cubicBezTo>
                  <a:cubicBezTo>
                    <a:pt x="66" y="333"/>
                    <a:pt x="215" y="82"/>
                    <a:pt x="216" y="91"/>
                  </a:cubicBezTo>
                  <a:lnTo>
                    <a:pt x="87" y="426"/>
                  </a:lnTo>
                  <a:lnTo>
                    <a:pt x="145" y="449"/>
                  </a:lnTo>
                  <a:lnTo>
                    <a:pt x="16" y="742"/>
                  </a:lnTo>
                  <a:cubicBezTo>
                    <a:pt x="1" y="787"/>
                    <a:pt x="0" y="819"/>
                    <a:pt x="24" y="835"/>
                  </a:cubicBezTo>
                  <a:cubicBezTo>
                    <a:pt x="59" y="848"/>
                    <a:pt x="91" y="826"/>
                    <a:pt x="113" y="784"/>
                  </a:cubicBezTo>
                  <a:cubicBezTo>
                    <a:pt x="154" y="720"/>
                    <a:pt x="234" y="534"/>
                    <a:pt x="265" y="488"/>
                  </a:cubicBezTo>
                  <a:lnTo>
                    <a:pt x="365" y="501"/>
                  </a:lnTo>
                  <a:cubicBezTo>
                    <a:pt x="377" y="565"/>
                    <a:pt x="407" y="754"/>
                    <a:pt x="425" y="818"/>
                  </a:cubicBezTo>
                  <a:cubicBezTo>
                    <a:pt x="434" y="855"/>
                    <a:pt x="457" y="890"/>
                    <a:pt x="488" y="888"/>
                  </a:cubicBezTo>
                  <a:cubicBezTo>
                    <a:pt x="512" y="876"/>
                    <a:pt x="536" y="867"/>
                    <a:pt x="530" y="799"/>
                  </a:cubicBezTo>
                  <a:lnTo>
                    <a:pt x="474" y="491"/>
                  </a:lnTo>
                  <a:lnTo>
                    <a:pt x="545" y="481"/>
                  </a:lnTo>
                  <a:lnTo>
                    <a:pt x="481" y="120"/>
                  </a:lnTo>
                  <a:lnTo>
                    <a:pt x="607" y="407"/>
                  </a:lnTo>
                  <a:cubicBezTo>
                    <a:pt x="643" y="460"/>
                    <a:pt x="687" y="456"/>
                    <a:pt x="704" y="445"/>
                  </a:cubicBezTo>
                  <a:cubicBezTo>
                    <a:pt x="746" y="429"/>
                    <a:pt x="731" y="390"/>
                    <a:pt x="720" y="344"/>
                  </a:cubicBezTo>
                  <a:cubicBezTo>
                    <a:pt x="698" y="307"/>
                    <a:pt x="586" y="29"/>
                    <a:pt x="537" y="37"/>
                  </a:cubicBezTo>
                  <a:lnTo>
                    <a:pt x="440" y="32"/>
                  </a:lnTo>
                  <a:close/>
                </a:path>
              </a:pathLst>
            </a:custGeom>
            <a:solidFill>
              <a:srgbClr val="FEE3AC"/>
            </a:solidFill>
            <a:ln w="9525">
              <a:round/>
              <a:headEnd/>
              <a:tailEnd/>
            </a:ln>
            <a:scene3d>
              <a:camera prst="legacyPerspectiveFront">
                <a:rot lat="20099991" lon="1500000" rev="0"/>
              </a:camera>
              <a:lightRig rig="legacyFlat2" dir="t"/>
            </a:scene3d>
            <a:sp3d extrusionH="100000" prstMaterial="legacyMetal">
              <a:bevelT w="13500" h="13500" prst="angle"/>
              <a:bevelB w="13500" h="13500" prst="angle"/>
              <a:extrusionClr>
                <a:srgbClr val="FFB219"/>
              </a:extrusionClr>
            </a:sp3d>
          </p:spPr>
          <p:txBody>
            <a:bodyPr>
              <a:flatTx/>
            </a:bodyPr>
            <a:lstStyle/>
            <a:p>
              <a:endParaRPr lang="zh-CN" altLang="en-US"/>
            </a:p>
          </p:txBody>
        </p:sp>
      </p:grpSp>
      <p:sp>
        <p:nvSpPr>
          <p:cNvPr id="20" name="AutoShape 18"/>
          <p:cNvSpPr>
            <a:spLocks noChangeArrowheads="1"/>
          </p:cNvSpPr>
          <p:nvPr/>
        </p:nvSpPr>
        <p:spPr bwMode="gray">
          <a:xfrm>
            <a:off x="4732613" y="3961539"/>
            <a:ext cx="3008312" cy="2211388"/>
          </a:xfrm>
          <a:prstGeom prst="flowChartDocument">
            <a:avLst/>
          </a:prstGeom>
          <a:solidFill>
            <a:srgbClr val="D9C1D7"/>
          </a:solidFill>
          <a:ln>
            <a:noFill/>
          </a:ln>
          <a:effectLst>
            <a:outerShdw dist="35921" dir="2700000" algn="ctr" rotWithShape="0">
              <a:srgbClr val="1C1C1C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+mj-ea"/>
              <a:ea typeface="+mj-ea"/>
            </a:endParaRPr>
          </a:p>
        </p:txBody>
      </p:sp>
      <p:sp>
        <p:nvSpPr>
          <p:cNvPr id="21" name="AutoShape 19"/>
          <p:cNvSpPr>
            <a:spLocks noChangeArrowheads="1"/>
          </p:cNvSpPr>
          <p:nvPr/>
        </p:nvSpPr>
        <p:spPr bwMode="gray">
          <a:xfrm>
            <a:off x="1143277" y="2216876"/>
            <a:ext cx="3059113" cy="406400"/>
          </a:xfrm>
          <a:prstGeom prst="bevel">
            <a:avLst>
              <a:gd name="adj" fmla="val 9569"/>
            </a:avLst>
          </a:prstGeom>
          <a:solidFill>
            <a:srgbClr val="A5BB8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" name="AutoShape 20"/>
          <p:cNvSpPr>
            <a:spLocks noChangeArrowheads="1"/>
          </p:cNvSpPr>
          <p:nvPr/>
        </p:nvSpPr>
        <p:spPr bwMode="gray">
          <a:xfrm>
            <a:off x="4724674" y="3720239"/>
            <a:ext cx="3041650" cy="407988"/>
          </a:xfrm>
          <a:prstGeom prst="bevel">
            <a:avLst>
              <a:gd name="adj" fmla="val 9569"/>
            </a:avLst>
          </a:prstGeom>
          <a:solidFill>
            <a:srgbClr val="BB8FB8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3" name="Picture 21" descr="worldmap_ani8"/>
          <p:cNvPicPr>
            <a:picLocks noChangeAspect="1" noChangeArrowheads="1" noCrop="1"/>
          </p:cNvPicPr>
          <p:nvPr/>
        </p:nvPicPr>
        <p:blipFill>
          <a:blip r:embed="rId2">
            <a:lum bright="18000" contrast="42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4375422" y="2550253"/>
            <a:ext cx="1030288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 Box 22"/>
          <p:cNvSpPr txBox="1">
            <a:spLocks noChangeArrowheads="1"/>
          </p:cNvSpPr>
          <p:nvPr/>
        </p:nvSpPr>
        <p:spPr bwMode="auto">
          <a:xfrm>
            <a:off x="4775474" y="3777385"/>
            <a:ext cx="29083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b="1" dirty="0" smtClean="0">
                <a:solidFill>
                  <a:srgbClr val="660066"/>
                </a:solidFill>
                <a:latin typeface="+mj-ea"/>
                <a:ea typeface="+mj-ea"/>
              </a:rPr>
              <a:t>大学生求职问题</a:t>
            </a:r>
            <a:endParaRPr lang="en-US" altLang="zh-CN" b="1" dirty="0">
              <a:solidFill>
                <a:srgbClr val="660066"/>
              </a:solidFill>
              <a:latin typeface="+mj-ea"/>
              <a:ea typeface="+mj-ea"/>
            </a:endParaRPr>
          </a:p>
        </p:txBody>
      </p:sp>
      <p:sp>
        <p:nvSpPr>
          <p:cNvPr id="25" name="Text Box 23"/>
          <p:cNvSpPr txBox="1">
            <a:spLocks noChangeArrowheads="1"/>
          </p:cNvSpPr>
          <p:nvPr/>
        </p:nvSpPr>
        <p:spPr bwMode="auto">
          <a:xfrm>
            <a:off x="1144862" y="2254973"/>
            <a:ext cx="30305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b="1" dirty="0" smtClean="0">
                <a:solidFill>
                  <a:srgbClr val="CC3300"/>
                </a:solidFill>
                <a:latin typeface="+mj-ea"/>
                <a:ea typeface="+mj-ea"/>
              </a:rPr>
              <a:t>社会问题</a:t>
            </a:r>
            <a:endParaRPr lang="en-US" altLang="zh-CN" b="1" dirty="0">
              <a:solidFill>
                <a:srgbClr val="CC3300"/>
              </a:solidFill>
              <a:latin typeface="+mj-ea"/>
              <a:ea typeface="+mj-ea"/>
            </a:endParaRPr>
          </a:p>
        </p:txBody>
      </p:sp>
      <p:grpSp>
        <p:nvGrpSpPr>
          <p:cNvPr id="26" name="Group 24"/>
          <p:cNvGrpSpPr>
            <a:grpSpLocks/>
          </p:cNvGrpSpPr>
          <p:nvPr/>
        </p:nvGrpSpPr>
        <p:grpSpPr bwMode="auto">
          <a:xfrm>
            <a:off x="1830665" y="2901090"/>
            <a:ext cx="1684337" cy="1363663"/>
            <a:chOff x="3014" y="806"/>
            <a:chExt cx="1304" cy="1104"/>
          </a:xfrm>
        </p:grpSpPr>
        <p:sp>
          <p:nvSpPr>
            <p:cNvPr id="27" name="AutoShape 25"/>
            <p:cNvSpPr>
              <a:spLocks noChangeArrowheads="1"/>
            </p:cNvSpPr>
            <p:nvPr/>
          </p:nvSpPr>
          <p:spPr bwMode="gray">
            <a:xfrm>
              <a:off x="3014" y="806"/>
              <a:ext cx="1304" cy="1104"/>
            </a:xfrm>
            <a:prstGeom prst="upArrow">
              <a:avLst>
                <a:gd name="adj1" fmla="val 39880"/>
                <a:gd name="adj2" fmla="val 54074"/>
              </a:avLst>
            </a:prstGeom>
            <a:noFill/>
            <a:ln w="76200" algn="ctr">
              <a:solidFill>
                <a:srgbClr val="FFFFFF">
                  <a:alpha val="50195"/>
                </a:srgb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8" name="AutoShape 26"/>
            <p:cNvSpPr>
              <a:spLocks noChangeArrowheads="1"/>
            </p:cNvSpPr>
            <p:nvPr/>
          </p:nvSpPr>
          <p:spPr bwMode="gray">
            <a:xfrm>
              <a:off x="3243" y="942"/>
              <a:ext cx="847" cy="868"/>
            </a:xfrm>
            <a:prstGeom prst="upArrow">
              <a:avLst>
                <a:gd name="adj1" fmla="val 40731"/>
                <a:gd name="adj2" fmla="val 44038"/>
              </a:avLst>
            </a:prstGeom>
            <a:solidFill>
              <a:srgbClr val="FFFFFF">
                <a:alpha val="3882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29" name="Rectangle 27"/>
          <p:cNvSpPr>
            <a:spLocks noChangeArrowheads="1"/>
          </p:cNvSpPr>
          <p:nvPr/>
        </p:nvSpPr>
        <p:spPr bwMode="black">
          <a:xfrm>
            <a:off x="1144865" y="2823498"/>
            <a:ext cx="3125787" cy="1305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14300" indent="-1143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zh-CN" altLang="en-US" sz="1400" dirty="0" smtClean="0">
                <a:solidFill>
                  <a:srgbClr val="FF0000"/>
                </a:solidFill>
                <a:latin typeface="+mj-ea"/>
                <a:ea typeface="+mj-ea"/>
              </a:rPr>
              <a:t>应届毕业大学生就业供给大于需求</a:t>
            </a:r>
            <a:endParaRPr lang="en-US" altLang="zh-CN" sz="1400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marL="0" indent="0" eaLnBrk="1" hangingPunct="1">
              <a:lnSpc>
                <a:spcPct val="80000"/>
              </a:lnSpc>
            </a:pPr>
            <a:endParaRPr lang="en-US" altLang="zh-CN" sz="1400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marL="0" indent="0" eaLnBrk="1" hangingPunct="1">
              <a:lnSpc>
                <a:spcPct val="80000"/>
              </a:lnSpc>
            </a:pPr>
            <a:r>
              <a:rPr lang="en-US" altLang="zh-CN" sz="1400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altLang="zh-CN" sz="1400" dirty="0" smtClean="0">
                <a:solidFill>
                  <a:srgbClr val="FF0000"/>
                </a:solidFill>
                <a:latin typeface="+mj-ea"/>
                <a:ea typeface="+mj-ea"/>
              </a:rPr>
              <a:t>  </a:t>
            </a:r>
            <a:r>
              <a:rPr lang="zh-CN" altLang="en-US" sz="1400" dirty="0" smtClean="0">
                <a:solidFill>
                  <a:srgbClr val="FF0000"/>
                </a:solidFill>
                <a:latin typeface="+mj-ea"/>
                <a:ea typeface="+mj-ea"/>
              </a:rPr>
              <a:t>的形势，是社会综合问题。</a:t>
            </a:r>
            <a:endParaRPr lang="en-US" altLang="zh-CN" sz="1400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eaLnBrk="1" hangingPunct="1">
              <a:lnSpc>
                <a:spcPct val="80000"/>
              </a:lnSpc>
              <a:buFontTx/>
              <a:buChar char="•"/>
            </a:pPr>
            <a:endParaRPr lang="en-US" altLang="zh-CN" sz="1400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zh-CN" altLang="en-US" sz="1400" dirty="0" smtClean="0">
                <a:solidFill>
                  <a:srgbClr val="FF0000"/>
                </a:solidFill>
                <a:latin typeface="+mj-ea"/>
                <a:ea typeface="+mj-ea"/>
              </a:rPr>
              <a:t>大学生普遍存在缺少实战工作能</a:t>
            </a:r>
            <a:endParaRPr lang="en-US" altLang="zh-CN" sz="1400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marL="0" indent="0" eaLnBrk="1" hangingPunct="1">
              <a:lnSpc>
                <a:spcPct val="80000"/>
              </a:lnSpc>
            </a:pPr>
            <a:endParaRPr lang="en-US" altLang="zh-CN" sz="1400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0" indent="0" eaLnBrk="1" hangingPunct="1">
              <a:lnSpc>
                <a:spcPct val="80000"/>
              </a:lnSpc>
            </a:pPr>
            <a:r>
              <a:rPr lang="en-US" altLang="zh-CN" sz="1400" dirty="0" smtClean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zh-CN" altLang="en-US" sz="1400" dirty="0" smtClean="0">
                <a:solidFill>
                  <a:srgbClr val="FF0000"/>
                </a:solidFill>
                <a:latin typeface="+mj-ea"/>
                <a:ea typeface="+mj-ea"/>
              </a:rPr>
              <a:t>力，导致用人单位不愿用、不敢用。</a:t>
            </a:r>
            <a:endParaRPr lang="en-US" altLang="zh-CN" sz="14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grpSp>
        <p:nvGrpSpPr>
          <p:cNvPr id="30" name="Group 28"/>
          <p:cNvGrpSpPr>
            <a:grpSpLocks/>
          </p:cNvGrpSpPr>
          <p:nvPr/>
        </p:nvGrpSpPr>
        <p:grpSpPr bwMode="auto">
          <a:xfrm flipV="1">
            <a:off x="5389835" y="4526690"/>
            <a:ext cx="1676400" cy="1363663"/>
            <a:chOff x="3014" y="806"/>
            <a:chExt cx="1304" cy="1104"/>
          </a:xfrm>
        </p:grpSpPr>
        <p:sp>
          <p:nvSpPr>
            <p:cNvPr id="31" name="AutoShape 29"/>
            <p:cNvSpPr>
              <a:spLocks noChangeArrowheads="1"/>
            </p:cNvSpPr>
            <p:nvPr/>
          </p:nvSpPr>
          <p:spPr bwMode="gray">
            <a:xfrm>
              <a:off x="3014" y="806"/>
              <a:ext cx="1304" cy="1104"/>
            </a:xfrm>
            <a:prstGeom prst="upArrow">
              <a:avLst>
                <a:gd name="adj1" fmla="val 39880"/>
                <a:gd name="adj2" fmla="val 54074"/>
              </a:avLst>
            </a:prstGeom>
            <a:noFill/>
            <a:ln w="76200" algn="ctr">
              <a:solidFill>
                <a:srgbClr val="FFFFFF">
                  <a:alpha val="50195"/>
                </a:srgb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2" name="AutoShape 30"/>
            <p:cNvSpPr>
              <a:spLocks noChangeArrowheads="1"/>
            </p:cNvSpPr>
            <p:nvPr/>
          </p:nvSpPr>
          <p:spPr bwMode="gray">
            <a:xfrm>
              <a:off x="3243" y="942"/>
              <a:ext cx="847" cy="868"/>
            </a:xfrm>
            <a:prstGeom prst="upArrow">
              <a:avLst>
                <a:gd name="adj1" fmla="val 40731"/>
                <a:gd name="adj2" fmla="val 44038"/>
              </a:avLst>
            </a:prstGeom>
            <a:solidFill>
              <a:srgbClr val="FFFFFF">
                <a:alpha val="3882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33" name="Rectangle 31"/>
          <p:cNvSpPr>
            <a:spLocks noChangeArrowheads="1"/>
          </p:cNvSpPr>
          <p:nvPr/>
        </p:nvSpPr>
        <p:spPr bwMode="black">
          <a:xfrm>
            <a:off x="4710390" y="4423503"/>
            <a:ext cx="3049587" cy="1305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114300" indent="-114300">
              <a:lnSpc>
                <a:spcPct val="80000"/>
              </a:lnSpc>
              <a:buFontTx/>
              <a:buChar char="•"/>
            </a:pPr>
            <a:r>
              <a:rPr lang="zh-CN" altLang="en-US" sz="1400" dirty="0">
                <a:solidFill>
                  <a:srgbClr val="0000FF"/>
                </a:solidFill>
                <a:latin typeface="+mj-ea"/>
                <a:ea typeface="+mj-ea"/>
              </a:rPr>
              <a:t>先就业后择业，不考虑行业发展</a:t>
            </a:r>
            <a:r>
              <a:rPr lang="zh-CN" altLang="en-US" sz="1400" dirty="0" smtClean="0">
                <a:solidFill>
                  <a:srgbClr val="0000FF"/>
                </a:solidFill>
                <a:latin typeface="+mj-ea"/>
                <a:ea typeface="+mj-ea"/>
              </a:rPr>
              <a:t>滥</a:t>
            </a:r>
            <a:endParaRPr lang="en-US" altLang="zh-CN" sz="1400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marL="114300" indent="-114300">
              <a:lnSpc>
                <a:spcPct val="80000"/>
              </a:lnSpc>
              <a:buFontTx/>
              <a:buChar char="•"/>
            </a:pPr>
            <a:endParaRPr lang="en-US" altLang="zh-CN" sz="1400" dirty="0">
              <a:solidFill>
                <a:srgbClr val="0000FF"/>
              </a:solidFill>
              <a:latin typeface="+mj-ea"/>
              <a:ea typeface="+mj-ea"/>
            </a:endParaRPr>
          </a:p>
          <a:p>
            <a:pPr>
              <a:lnSpc>
                <a:spcPct val="80000"/>
              </a:lnSpc>
            </a:pPr>
            <a:r>
              <a:rPr lang="en-US" altLang="zh-CN" sz="1400" dirty="0" smtClean="0">
                <a:solidFill>
                  <a:srgbClr val="0000FF"/>
                </a:solidFill>
                <a:latin typeface="+mj-ea"/>
                <a:ea typeface="+mj-ea"/>
              </a:rPr>
              <a:t>   </a:t>
            </a:r>
            <a:r>
              <a:rPr lang="zh-CN" altLang="en-US" sz="1400" dirty="0" smtClean="0">
                <a:solidFill>
                  <a:srgbClr val="0000FF"/>
                </a:solidFill>
                <a:latin typeface="+mj-ea"/>
                <a:ea typeface="+mj-ea"/>
              </a:rPr>
              <a:t>投</a:t>
            </a:r>
            <a:r>
              <a:rPr lang="zh-CN" altLang="en-US" sz="1400" dirty="0">
                <a:solidFill>
                  <a:srgbClr val="0000FF"/>
                </a:solidFill>
                <a:latin typeface="+mj-ea"/>
                <a:ea typeface="+mj-ea"/>
              </a:rPr>
              <a:t>求职简历</a:t>
            </a:r>
            <a:r>
              <a:rPr lang="zh-CN" altLang="en-US" sz="1400" dirty="0" smtClean="0">
                <a:solidFill>
                  <a:srgbClr val="0000FF"/>
                </a:solidFill>
                <a:latin typeface="+mj-ea"/>
                <a:ea typeface="+mj-ea"/>
              </a:rPr>
              <a:t>。</a:t>
            </a:r>
            <a:endParaRPr lang="en-US" altLang="zh-CN" sz="1400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>
              <a:lnSpc>
                <a:spcPct val="80000"/>
              </a:lnSpc>
            </a:pPr>
            <a:endParaRPr lang="en-US" altLang="zh-CN" sz="1400" dirty="0">
              <a:solidFill>
                <a:srgbClr val="0000FF"/>
              </a:solidFill>
              <a:latin typeface="+mj-ea"/>
              <a:ea typeface="+mj-ea"/>
            </a:endParaRPr>
          </a:p>
          <a:p>
            <a:pPr marL="114300" indent="-114300">
              <a:lnSpc>
                <a:spcPct val="80000"/>
              </a:lnSpc>
              <a:buFontTx/>
              <a:buChar char="•"/>
            </a:pPr>
            <a:r>
              <a:rPr lang="zh-CN" altLang="en-US" sz="1400" dirty="0">
                <a:solidFill>
                  <a:srgbClr val="0000FF"/>
                </a:solidFill>
                <a:latin typeface="+mj-ea"/>
                <a:ea typeface="+mj-ea"/>
              </a:rPr>
              <a:t>无清晰的职业定位，盲目投递</a:t>
            </a:r>
            <a:r>
              <a:rPr lang="zh-CN" altLang="en-US" sz="1400" dirty="0" smtClean="0">
                <a:solidFill>
                  <a:srgbClr val="0000FF"/>
                </a:solidFill>
                <a:latin typeface="+mj-ea"/>
                <a:ea typeface="+mj-ea"/>
              </a:rPr>
              <a:t>简</a:t>
            </a:r>
            <a:endParaRPr lang="en-US" altLang="zh-CN" sz="1400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marL="114300" indent="-114300">
              <a:lnSpc>
                <a:spcPct val="80000"/>
              </a:lnSpc>
              <a:buFontTx/>
              <a:buChar char="•"/>
            </a:pPr>
            <a:endParaRPr lang="en-US" altLang="zh-CN" sz="1400" dirty="0">
              <a:solidFill>
                <a:srgbClr val="0000FF"/>
              </a:solidFill>
              <a:latin typeface="+mj-ea"/>
              <a:ea typeface="+mj-ea"/>
            </a:endParaRPr>
          </a:p>
          <a:p>
            <a:pPr>
              <a:lnSpc>
                <a:spcPct val="80000"/>
              </a:lnSpc>
            </a:pPr>
            <a:r>
              <a:rPr lang="en-US" altLang="zh-CN" sz="1400" dirty="0" smtClean="0">
                <a:solidFill>
                  <a:srgbClr val="0000FF"/>
                </a:solidFill>
                <a:latin typeface="+mj-ea"/>
                <a:ea typeface="+mj-ea"/>
              </a:rPr>
              <a:t>  </a:t>
            </a:r>
            <a:r>
              <a:rPr lang="zh-CN" altLang="en-US" sz="1400" dirty="0" smtClean="0">
                <a:solidFill>
                  <a:srgbClr val="0000FF"/>
                </a:solidFill>
                <a:latin typeface="+mj-ea"/>
                <a:ea typeface="+mj-ea"/>
              </a:rPr>
              <a:t>历</a:t>
            </a:r>
            <a:r>
              <a:rPr lang="zh-CN" altLang="en-US" sz="1400" dirty="0">
                <a:solidFill>
                  <a:srgbClr val="0000FF"/>
                </a:solidFill>
                <a:latin typeface="+mj-ea"/>
                <a:ea typeface="+mj-ea"/>
              </a:rPr>
              <a:t>，频繁</a:t>
            </a:r>
            <a:r>
              <a:rPr lang="zh-CN" altLang="en-US" sz="1400" dirty="0" smtClean="0">
                <a:solidFill>
                  <a:srgbClr val="0000FF"/>
                </a:solidFill>
                <a:latin typeface="+mj-ea"/>
                <a:ea typeface="+mj-ea"/>
              </a:rPr>
              <a:t>跳槽</a:t>
            </a:r>
            <a:r>
              <a:rPr lang="zh-CN" altLang="en-US" sz="1400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</a:rPr>
              <a:t>。</a:t>
            </a:r>
            <a:endParaRPr lang="en-US" altLang="zh-CN" sz="1400" dirty="0">
              <a:solidFill>
                <a:schemeClr val="accent1">
                  <a:lumMod val="75000"/>
                </a:schemeClr>
              </a:solidFill>
              <a:latin typeface="Arial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现在大学生面临的问题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/>
            </a:r>
            <a:b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769020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/>
          <p:cNvSpPr>
            <a:spLocks noChangeArrowheads="1"/>
          </p:cNvSpPr>
          <p:nvPr/>
        </p:nvSpPr>
        <p:spPr bwMode="gray">
          <a:xfrm>
            <a:off x="2836868" y="3804195"/>
            <a:ext cx="5335587" cy="687388"/>
          </a:xfrm>
          <a:prstGeom prst="roundRect">
            <a:avLst>
              <a:gd name="adj" fmla="val 11505"/>
            </a:avLst>
          </a:prstGeom>
          <a:solidFill>
            <a:srgbClr val="009999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prstDash val="sysDot"/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 dirty="0">
              <a:latin typeface="+mj-ea"/>
              <a:ea typeface="+mj-ea"/>
              <a:cs typeface="Arial" charset="0"/>
            </a:endParaRPr>
          </a:p>
        </p:txBody>
      </p:sp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736603" y="3816895"/>
            <a:ext cx="2613025" cy="687388"/>
            <a:chOff x="370" y="2169"/>
            <a:chExt cx="1790" cy="433"/>
          </a:xfrm>
        </p:grpSpPr>
        <p:sp>
          <p:nvSpPr>
            <p:cNvPr id="7" name="AutoShape 5"/>
            <p:cNvSpPr>
              <a:spLocks noChangeArrowheads="1"/>
            </p:cNvSpPr>
            <p:nvPr/>
          </p:nvSpPr>
          <p:spPr bwMode="gray">
            <a:xfrm>
              <a:off x="1917" y="2249"/>
              <a:ext cx="243" cy="240"/>
            </a:xfrm>
            <a:prstGeom prst="rightArrow">
              <a:avLst>
                <a:gd name="adj1" fmla="val 50000"/>
                <a:gd name="adj2" fmla="val 59423"/>
              </a:avLst>
            </a:prstGeom>
            <a:solidFill>
              <a:srgbClr val="F8F8F8"/>
            </a:solidFill>
            <a:ln>
              <a:noFill/>
            </a:ln>
            <a:effectLst>
              <a:outerShdw dist="71842" dir="2700000" algn="ctr" rotWithShape="0">
                <a:srgbClr val="010101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dirty="0">
                <a:latin typeface="+mj-ea"/>
                <a:ea typeface="+mj-ea"/>
                <a:cs typeface="Arial" charset="0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gray">
            <a:xfrm>
              <a:off x="370" y="2169"/>
              <a:ext cx="1549" cy="433"/>
            </a:xfrm>
            <a:custGeom>
              <a:avLst/>
              <a:gdLst>
                <a:gd name="T0" fmla="*/ 120 w 1071"/>
                <a:gd name="T1" fmla="*/ 0 h 307"/>
                <a:gd name="T2" fmla="*/ 1546 w 1071"/>
                <a:gd name="T3" fmla="*/ 0 h 307"/>
                <a:gd name="T4" fmla="*/ 1546 w 1071"/>
                <a:gd name="T5" fmla="*/ 279 h 307"/>
                <a:gd name="T6" fmla="*/ 1526 w 1071"/>
                <a:gd name="T7" fmla="*/ 381 h 307"/>
                <a:gd name="T8" fmla="*/ 1428 w 1071"/>
                <a:gd name="T9" fmla="*/ 426 h 307"/>
                <a:gd name="T10" fmla="*/ 0 w 1071"/>
                <a:gd name="T11" fmla="*/ 433 h 307"/>
                <a:gd name="T12" fmla="*/ 0 w 1071"/>
                <a:gd name="T13" fmla="*/ 126 h 307"/>
                <a:gd name="T14" fmla="*/ 30 w 1071"/>
                <a:gd name="T15" fmla="*/ 25 h 307"/>
                <a:gd name="T16" fmla="*/ 120 w 1071"/>
                <a:gd name="T17" fmla="*/ 0 h 3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1" h="307">
                  <a:moveTo>
                    <a:pt x="83" y="0"/>
                  </a:moveTo>
                  <a:lnTo>
                    <a:pt x="1069" y="0"/>
                  </a:lnTo>
                  <a:cubicBezTo>
                    <a:pt x="1069" y="0"/>
                    <a:pt x="1069" y="99"/>
                    <a:pt x="1069" y="198"/>
                  </a:cubicBezTo>
                  <a:cubicBezTo>
                    <a:pt x="1069" y="198"/>
                    <a:pt x="1071" y="248"/>
                    <a:pt x="1055" y="270"/>
                  </a:cubicBezTo>
                  <a:cubicBezTo>
                    <a:pt x="1043" y="288"/>
                    <a:pt x="1019" y="302"/>
                    <a:pt x="987" y="302"/>
                  </a:cubicBezTo>
                  <a:cubicBezTo>
                    <a:pt x="488" y="303"/>
                    <a:pt x="0" y="307"/>
                    <a:pt x="0" y="307"/>
                  </a:cubicBezTo>
                  <a:lnTo>
                    <a:pt x="0" y="89"/>
                  </a:lnTo>
                  <a:cubicBezTo>
                    <a:pt x="3" y="41"/>
                    <a:pt x="7" y="33"/>
                    <a:pt x="21" y="18"/>
                  </a:cubicBezTo>
                  <a:cubicBezTo>
                    <a:pt x="35" y="3"/>
                    <a:pt x="66" y="1"/>
                    <a:pt x="8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6161"/>
                </a:gs>
                <a:gs pos="50000">
                  <a:srgbClr val="009999"/>
                </a:gs>
                <a:gs pos="100000">
                  <a:srgbClr val="006161"/>
                </a:gs>
              </a:gsLst>
              <a:lin ang="5400000" scaled="1"/>
            </a:gradFill>
            <a:ln w="28575" cap="flat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71842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sp>
        <p:nvSpPr>
          <p:cNvPr id="9" name="AutoShape 7"/>
          <p:cNvSpPr>
            <a:spLocks noChangeArrowheads="1"/>
          </p:cNvSpPr>
          <p:nvPr/>
        </p:nvSpPr>
        <p:spPr bwMode="gray">
          <a:xfrm>
            <a:off x="2776543" y="4870995"/>
            <a:ext cx="5400675" cy="687388"/>
          </a:xfrm>
          <a:prstGeom prst="roundRect">
            <a:avLst>
              <a:gd name="adj" fmla="val 11505"/>
            </a:avLst>
          </a:prstGeom>
          <a:solidFill>
            <a:srgbClr val="C4E20F">
              <a:alpha val="50195"/>
            </a:srgbClr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 dirty="0">
              <a:latin typeface="+mj-ea"/>
              <a:ea typeface="+mj-ea"/>
              <a:cs typeface="Arial" charset="0"/>
            </a:endParaRPr>
          </a:p>
        </p:txBody>
      </p:sp>
      <p:grpSp>
        <p:nvGrpSpPr>
          <p:cNvPr id="10" name="Group 8"/>
          <p:cNvGrpSpPr>
            <a:grpSpLocks/>
          </p:cNvGrpSpPr>
          <p:nvPr/>
        </p:nvGrpSpPr>
        <p:grpSpPr bwMode="auto">
          <a:xfrm>
            <a:off x="698503" y="4778997"/>
            <a:ext cx="2613025" cy="792088"/>
            <a:chOff x="370" y="2169"/>
            <a:chExt cx="1790" cy="433"/>
          </a:xfrm>
          <a:solidFill>
            <a:srgbClr val="ABB912"/>
          </a:solidFill>
        </p:grpSpPr>
        <p:sp>
          <p:nvSpPr>
            <p:cNvPr id="12" name="AutoShape 9"/>
            <p:cNvSpPr>
              <a:spLocks noChangeArrowheads="1"/>
            </p:cNvSpPr>
            <p:nvPr/>
          </p:nvSpPr>
          <p:spPr bwMode="gray">
            <a:xfrm>
              <a:off x="1917" y="2249"/>
              <a:ext cx="243" cy="240"/>
            </a:xfrm>
            <a:prstGeom prst="rightArrow">
              <a:avLst>
                <a:gd name="adj1" fmla="val 50000"/>
                <a:gd name="adj2" fmla="val 59423"/>
              </a:avLst>
            </a:prstGeom>
            <a:solidFill>
              <a:schemeClr val="bg1"/>
            </a:solidFill>
            <a:ln>
              <a:noFill/>
            </a:ln>
            <a:effectLst>
              <a:outerShdw dist="71842" dir="2700000" algn="ctr" rotWithShape="0">
                <a:srgbClr val="010101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dirty="0">
                <a:latin typeface="+mj-ea"/>
                <a:ea typeface="+mj-ea"/>
                <a:cs typeface="Arial" charset="0"/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gray">
            <a:xfrm>
              <a:off x="370" y="2169"/>
              <a:ext cx="1549" cy="433"/>
            </a:xfrm>
            <a:custGeom>
              <a:avLst/>
              <a:gdLst>
                <a:gd name="T0" fmla="*/ 83 w 1071"/>
                <a:gd name="T1" fmla="*/ 0 h 307"/>
                <a:gd name="T2" fmla="*/ 1069 w 1071"/>
                <a:gd name="T3" fmla="*/ 0 h 307"/>
                <a:gd name="T4" fmla="*/ 1069 w 1071"/>
                <a:gd name="T5" fmla="*/ 198 h 307"/>
                <a:gd name="T6" fmla="*/ 1055 w 1071"/>
                <a:gd name="T7" fmla="*/ 270 h 307"/>
                <a:gd name="T8" fmla="*/ 987 w 1071"/>
                <a:gd name="T9" fmla="*/ 302 h 307"/>
                <a:gd name="T10" fmla="*/ 0 w 1071"/>
                <a:gd name="T11" fmla="*/ 307 h 307"/>
                <a:gd name="T12" fmla="*/ 0 w 1071"/>
                <a:gd name="T13" fmla="*/ 89 h 307"/>
                <a:gd name="T14" fmla="*/ 21 w 1071"/>
                <a:gd name="T15" fmla="*/ 18 h 307"/>
                <a:gd name="T16" fmla="*/ 83 w 1071"/>
                <a:gd name="T17" fmla="*/ 0 h 3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71"/>
                <a:gd name="T28" fmla="*/ 0 h 307"/>
                <a:gd name="T29" fmla="*/ 1071 w 1071"/>
                <a:gd name="T30" fmla="*/ 307 h 30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71" h="307">
                  <a:moveTo>
                    <a:pt x="83" y="0"/>
                  </a:moveTo>
                  <a:lnTo>
                    <a:pt x="1069" y="0"/>
                  </a:lnTo>
                  <a:cubicBezTo>
                    <a:pt x="1069" y="0"/>
                    <a:pt x="1069" y="99"/>
                    <a:pt x="1069" y="198"/>
                  </a:cubicBezTo>
                  <a:cubicBezTo>
                    <a:pt x="1069" y="198"/>
                    <a:pt x="1071" y="248"/>
                    <a:pt x="1055" y="270"/>
                  </a:cubicBezTo>
                  <a:cubicBezTo>
                    <a:pt x="1043" y="288"/>
                    <a:pt x="1019" y="302"/>
                    <a:pt x="987" y="302"/>
                  </a:cubicBezTo>
                  <a:cubicBezTo>
                    <a:pt x="488" y="303"/>
                    <a:pt x="0" y="307"/>
                    <a:pt x="0" y="307"/>
                  </a:cubicBezTo>
                  <a:lnTo>
                    <a:pt x="0" y="89"/>
                  </a:lnTo>
                  <a:cubicBezTo>
                    <a:pt x="3" y="41"/>
                    <a:pt x="7" y="33"/>
                    <a:pt x="21" y="18"/>
                  </a:cubicBezTo>
                  <a:cubicBezTo>
                    <a:pt x="35" y="3"/>
                    <a:pt x="66" y="1"/>
                    <a:pt x="83" y="0"/>
                  </a:cubicBezTo>
                  <a:close/>
                </a:path>
              </a:pathLst>
            </a:custGeom>
            <a:grpFill/>
            <a:ln w="28575">
              <a:solidFill>
                <a:srgbClr val="FFFFFF"/>
              </a:solidFill>
              <a:round/>
              <a:headEnd/>
              <a:tailEnd/>
            </a:ln>
            <a:effectLst>
              <a:outerShdw dist="71842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endParaRPr lang="zh-CN" altLang="en-US">
                <a:latin typeface="+mj-ea"/>
                <a:ea typeface="+mj-ea"/>
                <a:cs typeface="Arial" charset="0"/>
              </a:endParaRPr>
            </a:p>
          </p:txBody>
        </p:sp>
      </p:grpSp>
      <p:sp>
        <p:nvSpPr>
          <p:cNvPr id="14" name="AutoShape 11"/>
          <p:cNvSpPr>
            <a:spLocks noChangeArrowheads="1"/>
          </p:cNvSpPr>
          <p:nvPr/>
        </p:nvSpPr>
        <p:spPr bwMode="gray">
          <a:xfrm>
            <a:off x="2838452" y="1754663"/>
            <a:ext cx="5330825" cy="687388"/>
          </a:xfrm>
          <a:prstGeom prst="roundRect">
            <a:avLst>
              <a:gd name="adj" fmla="val 11505"/>
            </a:avLst>
          </a:prstGeom>
          <a:solidFill>
            <a:schemeClr val="accent2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prstDash val="sysDot"/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latin typeface="+mj-ea"/>
              <a:ea typeface="+mj-ea"/>
              <a:cs typeface="Arial" charset="0"/>
            </a:endParaRPr>
          </a:p>
        </p:txBody>
      </p:sp>
      <p:grpSp>
        <p:nvGrpSpPr>
          <p:cNvPr id="15" name="Group 12"/>
          <p:cNvGrpSpPr>
            <a:grpSpLocks/>
          </p:cNvGrpSpPr>
          <p:nvPr/>
        </p:nvGrpSpPr>
        <p:grpSpPr bwMode="auto">
          <a:xfrm>
            <a:off x="762005" y="1695995"/>
            <a:ext cx="2606675" cy="687388"/>
            <a:chOff x="378" y="1065"/>
            <a:chExt cx="1785" cy="433"/>
          </a:xfrm>
        </p:grpSpPr>
        <p:sp>
          <p:nvSpPr>
            <p:cNvPr id="16" name="AutoShape 13"/>
            <p:cNvSpPr>
              <a:spLocks noChangeArrowheads="1"/>
            </p:cNvSpPr>
            <p:nvPr/>
          </p:nvSpPr>
          <p:spPr bwMode="gray">
            <a:xfrm>
              <a:off x="1921" y="1152"/>
              <a:ext cx="242" cy="240"/>
            </a:xfrm>
            <a:prstGeom prst="rightArrow">
              <a:avLst>
                <a:gd name="adj1" fmla="val 50000"/>
                <a:gd name="adj2" fmla="val 59422"/>
              </a:avLst>
            </a:prstGeom>
            <a:solidFill>
              <a:srgbClr val="F8F8F8"/>
            </a:solidFill>
            <a:ln>
              <a:noFill/>
            </a:ln>
            <a:effectLst>
              <a:outerShdw dist="71842" dir="2700000" algn="ctr" rotWithShape="0">
                <a:srgbClr val="010101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latin typeface="+mj-ea"/>
                <a:ea typeface="+mj-ea"/>
                <a:cs typeface="Arial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gray">
            <a:xfrm>
              <a:off x="378" y="1065"/>
              <a:ext cx="1549" cy="433"/>
            </a:xfrm>
            <a:custGeom>
              <a:avLst/>
              <a:gdLst>
                <a:gd name="T0" fmla="*/ 83 w 1071"/>
                <a:gd name="T1" fmla="*/ 0 h 307"/>
                <a:gd name="T2" fmla="*/ 1069 w 1071"/>
                <a:gd name="T3" fmla="*/ 0 h 307"/>
                <a:gd name="T4" fmla="*/ 1069 w 1071"/>
                <a:gd name="T5" fmla="*/ 198 h 307"/>
                <a:gd name="T6" fmla="*/ 1055 w 1071"/>
                <a:gd name="T7" fmla="*/ 270 h 307"/>
                <a:gd name="T8" fmla="*/ 987 w 1071"/>
                <a:gd name="T9" fmla="*/ 302 h 307"/>
                <a:gd name="T10" fmla="*/ 0 w 1071"/>
                <a:gd name="T11" fmla="*/ 307 h 307"/>
                <a:gd name="T12" fmla="*/ 0 w 1071"/>
                <a:gd name="T13" fmla="*/ 89 h 307"/>
                <a:gd name="T14" fmla="*/ 21 w 1071"/>
                <a:gd name="T15" fmla="*/ 18 h 307"/>
                <a:gd name="T16" fmla="*/ 83 w 1071"/>
                <a:gd name="T17" fmla="*/ 0 h 3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71"/>
                <a:gd name="T28" fmla="*/ 0 h 307"/>
                <a:gd name="T29" fmla="*/ 1071 w 1071"/>
                <a:gd name="T30" fmla="*/ 307 h 30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71" h="307">
                  <a:moveTo>
                    <a:pt x="83" y="0"/>
                  </a:moveTo>
                  <a:lnTo>
                    <a:pt x="1069" y="0"/>
                  </a:lnTo>
                  <a:cubicBezTo>
                    <a:pt x="1069" y="0"/>
                    <a:pt x="1069" y="99"/>
                    <a:pt x="1069" y="198"/>
                  </a:cubicBezTo>
                  <a:cubicBezTo>
                    <a:pt x="1069" y="198"/>
                    <a:pt x="1071" y="248"/>
                    <a:pt x="1055" y="270"/>
                  </a:cubicBezTo>
                  <a:cubicBezTo>
                    <a:pt x="1043" y="288"/>
                    <a:pt x="1019" y="302"/>
                    <a:pt x="987" y="302"/>
                  </a:cubicBezTo>
                  <a:cubicBezTo>
                    <a:pt x="488" y="303"/>
                    <a:pt x="0" y="307"/>
                    <a:pt x="0" y="307"/>
                  </a:cubicBezTo>
                  <a:lnTo>
                    <a:pt x="0" y="89"/>
                  </a:lnTo>
                  <a:cubicBezTo>
                    <a:pt x="3" y="41"/>
                    <a:pt x="7" y="33"/>
                    <a:pt x="21" y="18"/>
                  </a:cubicBezTo>
                  <a:cubicBezTo>
                    <a:pt x="35" y="3"/>
                    <a:pt x="66" y="1"/>
                    <a:pt x="83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2">
                    <a:gamma/>
                    <a:shade val="6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66275"/>
                    <a:invGamma/>
                  </a:schemeClr>
                </a:gs>
              </a:gsLst>
              <a:lin ang="5400000" scaled="1"/>
            </a:gradFill>
            <a:ln w="28575">
              <a:solidFill>
                <a:srgbClr val="FFFFFF"/>
              </a:solidFill>
              <a:round/>
              <a:headEnd/>
              <a:tailEnd/>
            </a:ln>
            <a:effectLst>
              <a:outerShdw dist="71842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endParaRPr lang="zh-CN" altLang="en-US">
                <a:latin typeface="+mj-ea"/>
                <a:ea typeface="+mj-ea"/>
                <a:cs typeface="Arial" charset="0"/>
              </a:endParaRPr>
            </a:p>
          </p:txBody>
        </p:sp>
      </p:grpSp>
      <p:sp>
        <p:nvSpPr>
          <p:cNvPr id="18" name="AutoShape 19"/>
          <p:cNvSpPr>
            <a:spLocks noChangeArrowheads="1"/>
          </p:cNvSpPr>
          <p:nvPr/>
        </p:nvSpPr>
        <p:spPr bwMode="gray">
          <a:xfrm>
            <a:off x="2803530" y="2745337"/>
            <a:ext cx="5356225" cy="687387"/>
          </a:xfrm>
          <a:prstGeom prst="roundRect">
            <a:avLst>
              <a:gd name="adj" fmla="val 11505"/>
            </a:avLst>
          </a:prstGeom>
          <a:solidFill>
            <a:srgbClr val="CC3399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prstDash val="sysDot"/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latin typeface="+mj-ea"/>
              <a:ea typeface="+mj-ea"/>
              <a:cs typeface="Arial" charset="0"/>
            </a:endParaRPr>
          </a:p>
        </p:txBody>
      </p:sp>
      <p:grpSp>
        <p:nvGrpSpPr>
          <p:cNvPr id="19" name="Group 20"/>
          <p:cNvGrpSpPr>
            <a:grpSpLocks/>
          </p:cNvGrpSpPr>
          <p:nvPr/>
        </p:nvGrpSpPr>
        <p:grpSpPr bwMode="auto">
          <a:xfrm>
            <a:off x="741158" y="2754859"/>
            <a:ext cx="2613025" cy="687388"/>
            <a:chOff x="370" y="2169"/>
            <a:chExt cx="1790" cy="433"/>
          </a:xfrm>
        </p:grpSpPr>
        <p:sp>
          <p:nvSpPr>
            <p:cNvPr id="20" name="AutoShape 21"/>
            <p:cNvSpPr>
              <a:spLocks noChangeArrowheads="1"/>
            </p:cNvSpPr>
            <p:nvPr/>
          </p:nvSpPr>
          <p:spPr bwMode="gray">
            <a:xfrm>
              <a:off x="1917" y="2249"/>
              <a:ext cx="243" cy="240"/>
            </a:xfrm>
            <a:prstGeom prst="rightArrow">
              <a:avLst>
                <a:gd name="adj1" fmla="val 50000"/>
                <a:gd name="adj2" fmla="val 59423"/>
              </a:avLst>
            </a:prstGeom>
            <a:solidFill>
              <a:srgbClr val="F8F8F8"/>
            </a:solidFill>
            <a:ln>
              <a:noFill/>
            </a:ln>
            <a:effectLst>
              <a:outerShdw dist="71842" dir="2700000" algn="ctr" rotWithShape="0">
                <a:srgbClr val="010101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latin typeface="+mj-ea"/>
                <a:ea typeface="+mj-ea"/>
                <a:cs typeface="Arial" charset="0"/>
              </a:endParaRPr>
            </a:p>
          </p:txBody>
        </p:sp>
        <p:sp>
          <p:nvSpPr>
            <p:cNvPr id="21" name="Freeform 22"/>
            <p:cNvSpPr>
              <a:spLocks/>
            </p:cNvSpPr>
            <p:nvPr/>
          </p:nvSpPr>
          <p:spPr bwMode="gray">
            <a:xfrm>
              <a:off x="370" y="2169"/>
              <a:ext cx="1549" cy="433"/>
            </a:xfrm>
            <a:custGeom>
              <a:avLst/>
              <a:gdLst>
                <a:gd name="T0" fmla="*/ 120 w 1071"/>
                <a:gd name="T1" fmla="*/ 0 h 307"/>
                <a:gd name="T2" fmla="*/ 1546 w 1071"/>
                <a:gd name="T3" fmla="*/ 0 h 307"/>
                <a:gd name="T4" fmla="*/ 1546 w 1071"/>
                <a:gd name="T5" fmla="*/ 279 h 307"/>
                <a:gd name="T6" fmla="*/ 1526 w 1071"/>
                <a:gd name="T7" fmla="*/ 381 h 307"/>
                <a:gd name="T8" fmla="*/ 1428 w 1071"/>
                <a:gd name="T9" fmla="*/ 426 h 307"/>
                <a:gd name="T10" fmla="*/ 0 w 1071"/>
                <a:gd name="T11" fmla="*/ 433 h 307"/>
                <a:gd name="T12" fmla="*/ 0 w 1071"/>
                <a:gd name="T13" fmla="*/ 126 h 307"/>
                <a:gd name="T14" fmla="*/ 30 w 1071"/>
                <a:gd name="T15" fmla="*/ 25 h 307"/>
                <a:gd name="T16" fmla="*/ 120 w 1071"/>
                <a:gd name="T17" fmla="*/ 0 h 3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71" h="307">
                  <a:moveTo>
                    <a:pt x="83" y="0"/>
                  </a:moveTo>
                  <a:lnTo>
                    <a:pt x="1069" y="0"/>
                  </a:lnTo>
                  <a:cubicBezTo>
                    <a:pt x="1069" y="0"/>
                    <a:pt x="1069" y="99"/>
                    <a:pt x="1069" y="198"/>
                  </a:cubicBezTo>
                  <a:cubicBezTo>
                    <a:pt x="1069" y="198"/>
                    <a:pt x="1071" y="248"/>
                    <a:pt x="1055" y="270"/>
                  </a:cubicBezTo>
                  <a:cubicBezTo>
                    <a:pt x="1043" y="288"/>
                    <a:pt x="1019" y="302"/>
                    <a:pt x="987" y="302"/>
                  </a:cubicBezTo>
                  <a:cubicBezTo>
                    <a:pt x="488" y="303"/>
                    <a:pt x="0" y="307"/>
                    <a:pt x="0" y="307"/>
                  </a:cubicBezTo>
                  <a:lnTo>
                    <a:pt x="0" y="89"/>
                  </a:lnTo>
                  <a:cubicBezTo>
                    <a:pt x="3" y="41"/>
                    <a:pt x="7" y="33"/>
                    <a:pt x="21" y="18"/>
                  </a:cubicBezTo>
                  <a:cubicBezTo>
                    <a:pt x="35" y="3"/>
                    <a:pt x="66" y="1"/>
                    <a:pt x="8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22061"/>
                </a:gs>
                <a:gs pos="50000">
                  <a:srgbClr val="CC3399"/>
                </a:gs>
                <a:gs pos="100000">
                  <a:srgbClr val="822061"/>
                </a:gs>
              </a:gsLst>
              <a:lin ang="5400000" scaled="1"/>
            </a:gradFill>
            <a:ln w="28575" cap="flat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71842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sp>
        <p:nvSpPr>
          <p:cNvPr id="22" name="Rectangle 26"/>
          <p:cNvSpPr>
            <a:spLocks noChangeArrowheads="1"/>
          </p:cNvSpPr>
          <p:nvPr/>
        </p:nvSpPr>
        <p:spPr bwMode="gray">
          <a:xfrm>
            <a:off x="955677" y="1848397"/>
            <a:ext cx="1836738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zh-CN" altLang="en-US" sz="2000" b="1" dirty="0" smtClean="0">
                <a:solidFill>
                  <a:srgbClr val="FEFEF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ea"/>
                <a:ea typeface="+mj-ea"/>
              </a:rPr>
              <a:t>知识过于理论</a:t>
            </a:r>
            <a:endParaRPr lang="en-US" sz="2000" b="1" dirty="0">
              <a:solidFill>
                <a:srgbClr val="FEFEFE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3" name="Rectangle 27"/>
          <p:cNvSpPr>
            <a:spLocks noChangeArrowheads="1"/>
          </p:cNvSpPr>
          <p:nvPr/>
        </p:nvSpPr>
        <p:spPr bwMode="gray">
          <a:xfrm>
            <a:off x="955677" y="2877096"/>
            <a:ext cx="1836738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zh-CN" altLang="en-US" sz="2000" b="1" dirty="0" smtClean="0">
                <a:solidFill>
                  <a:srgbClr val="FEFEF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ea"/>
                <a:ea typeface="+mj-ea"/>
              </a:rPr>
              <a:t>缺乏职业规划</a:t>
            </a:r>
            <a:endParaRPr lang="en-US" sz="2000" b="1" dirty="0">
              <a:solidFill>
                <a:srgbClr val="FEFEFE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4" name="Rectangle 29"/>
          <p:cNvSpPr>
            <a:spLocks noChangeArrowheads="1"/>
          </p:cNvSpPr>
          <p:nvPr/>
        </p:nvSpPr>
        <p:spPr bwMode="gray">
          <a:xfrm>
            <a:off x="955677" y="3962945"/>
            <a:ext cx="1836738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zh-CN" altLang="en-US" sz="2000" b="1" dirty="0">
                <a:solidFill>
                  <a:srgbClr val="FEFEF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ea"/>
                <a:ea typeface="+mj-ea"/>
              </a:rPr>
              <a:t>人才的认识</a:t>
            </a:r>
            <a:endParaRPr lang="en-US" sz="2000" b="1" dirty="0">
              <a:solidFill>
                <a:srgbClr val="FEFEFE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5" name="Rectangle 30"/>
          <p:cNvSpPr>
            <a:spLocks noChangeArrowheads="1"/>
          </p:cNvSpPr>
          <p:nvPr/>
        </p:nvSpPr>
        <p:spPr bwMode="gray">
          <a:xfrm>
            <a:off x="827586" y="5009108"/>
            <a:ext cx="2068364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zh-CN" altLang="en-US" sz="2000" b="1" dirty="0">
                <a:solidFill>
                  <a:srgbClr val="FEFEF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ea"/>
                <a:ea typeface="+mj-ea"/>
              </a:rPr>
              <a:t>职业能力不健全</a:t>
            </a:r>
            <a:endParaRPr lang="en-US" sz="2000" b="1" dirty="0">
              <a:solidFill>
                <a:srgbClr val="FEFEFE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6" name="Text Box 31"/>
          <p:cNvSpPr txBox="1">
            <a:spLocks noChangeArrowheads="1"/>
          </p:cNvSpPr>
          <p:nvPr/>
        </p:nvSpPr>
        <p:spPr bwMode="auto">
          <a:xfrm>
            <a:off x="3347864" y="1817962"/>
            <a:ext cx="4800600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1600" dirty="0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传统教育偏理论，轻实践</a:t>
            </a:r>
            <a:endParaRPr lang="en-US" altLang="zh-CN" sz="1600" dirty="0" smtClean="0">
              <a:solidFill>
                <a:srgbClr val="000000"/>
              </a:solidFill>
              <a:latin typeface="+mj-ea"/>
              <a:ea typeface="+mj-ea"/>
              <a:cs typeface="Arial" charset="0"/>
            </a:endParaRPr>
          </a:p>
          <a:p>
            <a:r>
              <a:rPr lang="zh-CN" altLang="en-US" sz="1600" dirty="0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教材陈旧，跟不上技术发展</a:t>
            </a:r>
            <a:endParaRPr lang="en-US" altLang="zh-CN" sz="1600" dirty="0">
              <a:solidFill>
                <a:srgbClr val="000000"/>
              </a:solidFill>
              <a:latin typeface="+mj-ea"/>
              <a:ea typeface="+mj-ea"/>
              <a:cs typeface="Arial" charset="0"/>
            </a:endParaRPr>
          </a:p>
        </p:txBody>
      </p:sp>
      <p:sp>
        <p:nvSpPr>
          <p:cNvPr id="27" name="Text Box 32"/>
          <p:cNvSpPr txBox="1">
            <a:spLocks noChangeArrowheads="1"/>
          </p:cNvSpPr>
          <p:nvPr/>
        </p:nvSpPr>
        <p:spPr bwMode="auto">
          <a:xfrm>
            <a:off x="3347869" y="2826074"/>
            <a:ext cx="4608513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 sz="1600" dirty="0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70%</a:t>
            </a:r>
            <a:r>
              <a:rPr lang="zh-CN" altLang="en-US" sz="1600" dirty="0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的大学生没有职业规划</a:t>
            </a:r>
            <a:endParaRPr lang="en-US" altLang="zh-CN" sz="1600" dirty="0" smtClean="0">
              <a:solidFill>
                <a:srgbClr val="000000"/>
              </a:solidFill>
              <a:latin typeface="+mj-ea"/>
              <a:ea typeface="+mj-ea"/>
              <a:cs typeface="Arial" charset="0"/>
            </a:endParaRPr>
          </a:p>
          <a:p>
            <a:r>
              <a:rPr lang="zh-CN" altLang="en-US" sz="1600" dirty="0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不知道自己适合干什么？</a:t>
            </a:r>
            <a:endParaRPr lang="en-US" altLang="zh-CN" sz="1600" dirty="0">
              <a:solidFill>
                <a:srgbClr val="000000"/>
              </a:solidFill>
              <a:latin typeface="+mj-ea"/>
              <a:ea typeface="+mj-ea"/>
              <a:cs typeface="Arial" charset="0"/>
            </a:endParaRPr>
          </a:p>
        </p:txBody>
      </p:sp>
      <p:sp>
        <p:nvSpPr>
          <p:cNvPr id="28" name="Text Box 34"/>
          <p:cNvSpPr txBox="1">
            <a:spLocks noChangeArrowheads="1"/>
          </p:cNvSpPr>
          <p:nvPr/>
        </p:nvSpPr>
        <p:spPr bwMode="auto">
          <a:xfrm>
            <a:off x="3347869" y="4008394"/>
            <a:ext cx="460851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1600" dirty="0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大量的就业群体抢夺有限的就业岗位</a:t>
            </a:r>
            <a:endParaRPr lang="en-US" altLang="zh-CN" sz="1600" dirty="0">
              <a:solidFill>
                <a:srgbClr val="000000"/>
              </a:solidFill>
              <a:latin typeface="+mj-ea"/>
              <a:ea typeface="+mj-ea"/>
              <a:cs typeface="Arial" charset="0"/>
            </a:endParaRPr>
          </a:p>
        </p:txBody>
      </p:sp>
      <p:sp>
        <p:nvSpPr>
          <p:cNvPr id="29" name="Text Box 35"/>
          <p:cNvSpPr txBox="1">
            <a:spLocks noChangeArrowheads="1"/>
          </p:cNvSpPr>
          <p:nvPr/>
        </p:nvSpPr>
        <p:spPr bwMode="auto">
          <a:xfrm>
            <a:off x="3275859" y="4923016"/>
            <a:ext cx="4896541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1600" dirty="0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专业技术能力不精、就业通用能力不懂</a:t>
            </a:r>
            <a:r>
              <a:rPr lang="zh-CN" altLang="zh-CN" sz="1600" dirty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、</a:t>
            </a:r>
            <a:r>
              <a:rPr lang="zh-CN" altLang="en-US" sz="1600" dirty="0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职业基本能力不够（沟通、团队、创新、学习、自律）</a:t>
            </a:r>
            <a:endParaRPr lang="en-US" altLang="zh-CN" sz="1600" dirty="0">
              <a:solidFill>
                <a:srgbClr val="000000"/>
              </a:solidFill>
              <a:latin typeface="+mj-ea"/>
              <a:ea typeface="+mj-ea"/>
              <a:cs typeface="Arial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为什么就业这么难？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/>
            </a:r>
            <a:b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8474663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/>
          <p:cNvSpPr>
            <a:spLocks noChangeArrowheads="1"/>
          </p:cNvSpPr>
          <p:nvPr/>
        </p:nvSpPr>
        <p:spPr bwMode="gray">
          <a:xfrm>
            <a:off x="2732682" y="3140168"/>
            <a:ext cx="3462244" cy="1083129"/>
          </a:xfrm>
          <a:prstGeom prst="rightArrow">
            <a:avLst>
              <a:gd name="adj1" fmla="val 61093"/>
              <a:gd name="adj2" fmla="val 42050"/>
            </a:avLst>
          </a:prstGeom>
          <a:gradFill rotWithShape="1">
            <a:gsLst>
              <a:gs pos="0">
                <a:srgbClr val="B2B2B2"/>
              </a:gs>
              <a:gs pos="100000">
                <a:srgbClr val="E1E1E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" name="AutoShape 4"/>
          <p:cNvSpPr>
            <a:spLocks noChangeArrowheads="1"/>
          </p:cNvSpPr>
          <p:nvPr/>
        </p:nvSpPr>
        <p:spPr bwMode="gray">
          <a:xfrm>
            <a:off x="2484815" y="3179073"/>
            <a:ext cx="3648075" cy="1006475"/>
          </a:xfrm>
          <a:prstGeom prst="rightArrow">
            <a:avLst>
              <a:gd name="adj1" fmla="val 53880"/>
              <a:gd name="adj2" fmla="val 43646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latin typeface="+mj-ea"/>
                <a:ea typeface="+mj-ea"/>
              </a:rPr>
              <a:t>      </a:t>
            </a:r>
            <a:endParaRPr lang="zh-CN" altLang="en-US" dirty="0">
              <a:latin typeface="+mj-ea"/>
              <a:ea typeface="+mj-ea"/>
            </a:endParaRPr>
          </a:p>
        </p:txBody>
      </p:sp>
      <p:grpSp>
        <p:nvGrpSpPr>
          <p:cNvPr id="4" name="Group 5"/>
          <p:cNvGrpSpPr>
            <a:grpSpLocks/>
          </p:cNvGrpSpPr>
          <p:nvPr/>
        </p:nvGrpSpPr>
        <p:grpSpPr bwMode="auto">
          <a:xfrm>
            <a:off x="706813" y="4615761"/>
            <a:ext cx="1966913" cy="388937"/>
            <a:chOff x="2832" y="2692"/>
            <a:chExt cx="1661" cy="1003"/>
          </a:xfrm>
        </p:grpSpPr>
        <p:grpSp>
          <p:nvGrpSpPr>
            <p:cNvPr id="5" name="Group 6"/>
            <p:cNvGrpSpPr>
              <a:grpSpLocks/>
            </p:cNvGrpSpPr>
            <p:nvPr/>
          </p:nvGrpSpPr>
          <p:grpSpPr bwMode="auto">
            <a:xfrm>
              <a:off x="2832" y="2692"/>
              <a:ext cx="1660" cy="1003"/>
              <a:chOff x="3098" y="249"/>
              <a:chExt cx="1959" cy="629"/>
            </a:xfrm>
          </p:grpSpPr>
          <p:sp>
            <p:nvSpPr>
              <p:cNvPr id="7" name="Oval 7"/>
              <p:cNvSpPr>
                <a:spLocks noChangeArrowheads="1"/>
              </p:cNvSpPr>
              <p:nvPr/>
            </p:nvSpPr>
            <p:spPr bwMode="ltGray">
              <a:xfrm>
                <a:off x="3099" y="297"/>
                <a:ext cx="1958" cy="581"/>
              </a:xfrm>
              <a:prstGeom prst="ellipse">
                <a:avLst/>
              </a:prstGeom>
              <a:gradFill rotWithShape="1">
                <a:gsLst>
                  <a:gs pos="0">
                    <a:srgbClr val="636363"/>
                  </a:gs>
                  <a:gs pos="50000">
                    <a:srgbClr val="B2B2B2"/>
                  </a:gs>
                  <a:gs pos="100000">
                    <a:srgbClr val="63636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8" name="Oval 8"/>
              <p:cNvSpPr>
                <a:spLocks noChangeArrowheads="1"/>
              </p:cNvSpPr>
              <p:nvPr/>
            </p:nvSpPr>
            <p:spPr bwMode="ltGray">
              <a:xfrm>
                <a:off x="3098" y="249"/>
                <a:ext cx="1959" cy="580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tx2">
                      <a:gamma/>
                      <a:tint val="33725"/>
                      <a:invGamma/>
                    </a:scheme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6" name="Oval 9"/>
            <p:cNvSpPr>
              <a:spLocks noChangeArrowheads="1"/>
            </p:cNvSpPr>
            <p:nvPr/>
          </p:nvSpPr>
          <p:spPr bwMode="ltGray">
            <a:xfrm>
              <a:off x="2840" y="2692"/>
              <a:ext cx="1653" cy="907"/>
            </a:xfrm>
            <a:prstGeom prst="ellipse">
              <a:avLst/>
            </a:prstGeom>
            <a:gradFill rotWithShape="1">
              <a:gsLst>
                <a:gs pos="0">
                  <a:srgbClr val="737373"/>
                </a:gs>
                <a:gs pos="50000">
                  <a:srgbClr val="C0C0C0"/>
                </a:gs>
                <a:gs pos="100000">
                  <a:srgbClr val="737373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+mj-ea"/>
                <a:ea typeface="+mj-ea"/>
              </a:endParaRPr>
            </a:p>
          </p:txBody>
        </p:sp>
      </p:grpSp>
      <p:sp>
        <p:nvSpPr>
          <p:cNvPr id="9" name="Rectangle 10"/>
          <p:cNvSpPr>
            <a:spLocks noChangeArrowheads="1"/>
          </p:cNvSpPr>
          <p:nvPr/>
        </p:nvSpPr>
        <p:spPr bwMode="gray">
          <a:xfrm>
            <a:off x="1437061" y="4504631"/>
            <a:ext cx="476250" cy="309563"/>
          </a:xfrm>
          <a:prstGeom prst="rect">
            <a:avLst/>
          </a:prstGeom>
          <a:gradFill rotWithShape="1">
            <a:gsLst>
              <a:gs pos="0">
                <a:srgbClr val="777777"/>
              </a:gs>
              <a:gs pos="100000">
                <a:srgbClr val="D1D1D1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Top">
              <a:rot lat="21299991" lon="0" rev="0"/>
            </a:camera>
            <a:lightRig rig="legacyFlat3" dir="r"/>
          </a:scene3d>
          <a:sp3d extrusionH="430200" prstMaterial="legacyMatte">
            <a:bevelT w="13500" h="13500" prst="angle"/>
            <a:bevelB w="13500" h="13500" prst="angle"/>
            <a:extrusionClr>
              <a:srgbClr val="777777"/>
            </a:extrusionClr>
          </a:sp3d>
        </p:spPr>
        <p:txBody>
          <a:bodyPr wrap="none" anchor="ctr">
            <a:flatTx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+mj-ea"/>
              <a:ea typeface="+mj-ea"/>
            </a:endParaRP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gray">
          <a:xfrm>
            <a:off x="611561" y="2702817"/>
            <a:ext cx="2119313" cy="1836739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C2C2C2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Top">
              <a:rot lat="21299991" lon="0" rev="0"/>
            </a:camera>
            <a:lightRig rig="legacyFlat3" dir="r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</a:sp3d>
        </p:spPr>
        <p:txBody>
          <a:bodyPr wrap="none" anchor="ctr">
            <a:flatTx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+mj-ea"/>
              <a:ea typeface="+mj-ea"/>
            </a:endParaRP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ltGray">
          <a:xfrm>
            <a:off x="656015" y="2721870"/>
            <a:ext cx="2035175" cy="1801813"/>
          </a:xfrm>
          <a:prstGeom prst="rect">
            <a:avLst/>
          </a:prstGeom>
          <a:gradFill rotWithShape="1">
            <a:gsLst>
              <a:gs pos="0">
                <a:srgbClr val="3C778C"/>
              </a:gs>
              <a:gs pos="100000">
                <a:srgbClr val="64A5BC">
                  <a:alpha val="99001"/>
                </a:srgbClr>
              </a:gs>
            </a:gsLst>
            <a:lin ang="2700000" scaled="1"/>
          </a:gradFill>
          <a:ln w="28575" algn="ctr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black">
          <a:xfrm>
            <a:off x="731073" y="2995750"/>
            <a:ext cx="1905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20650" indent="-1206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indent="0" eaLnBrk="1" hangingPunct="1">
              <a:spcBef>
                <a:spcPct val="50000"/>
              </a:spcBef>
              <a:buClr>
                <a:srgbClr val="1C1C1C"/>
              </a:buClr>
            </a:pPr>
            <a:r>
              <a:rPr lang="zh-CN" altLang="en-US" sz="2800" b="1" dirty="0" smtClean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我们想要怎样的工作？</a:t>
            </a:r>
            <a:endParaRPr lang="en-US" altLang="zh-CN" sz="2800" b="1" dirty="0">
              <a:solidFill>
                <a:schemeClr val="accent6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AutoShape 14"/>
          <p:cNvSpPr>
            <a:spLocks noChangeArrowheads="1"/>
          </p:cNvSpPr>
          <p:nvPr/>
        </p:nvSpPr>
        <p:spPr bwMode="gray">
          <a:xfrm rot="5400000">
            <a:off x="5319294" y="2687742"/>
            <a:ext cx="4114799" cy="2062163"/>
          </a:xfrm>
          <a:prstGeom prst="roundRect">
            <a:avLst>
              <a:gd name="adj" fmla="val 19894"/>
            </a:avLst>
          </a:prstGeom>
          <a:gradFill rotWithShape="1">
            <a:gsLst>
              <a:gs pos="0">
                <a:srgbClr val="F8F8F8">
                  <a:gamma/>
                  <a:shade val="77647"/>
                  <a:invGamma/>
                  <a:alpha val="98000"/>
                </a:srgbClr>
              </a:gs>
              <a:gs pos="50000">
                <a:srgbClr val="F8F8F8"/>
              </a:gs>
              <a:gs pos="100000">
                <a:srgbClr val="F8F8F8">
                  <a:gamma/>
                  <a:shade val="77647"/>
                  <a:invGamma/>
                  <a:alpha val="98000"/>
                </a:srgbClr>
              </a:gs>
            </a:gsLst>
            <a:lin ang="5400000" scaled="1"/>
          </a:gradFill>
          <a:ln w="57150" cmpd="thickThin" algn="ctr">
            <a:solidFill>
              <a:srgbClr val="96969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+mj-ea"/>
              <a:ea typeface="+mj-ea"/>
            </a:endParaRPr>
          </a:p>
        </p:txBody>
      </p:sp>
      <p:sp>
        <p:nvSpPr>
          <p:cNvPr id="14" name="Freeform 15"/>
          <p:cNvSpPr>
            <a:spLocks/>
          </p:cNvSpPr>
          <p:nvPr/>
        </p:nvSpPr>
        <p:spPr bwMode="gray">
          <a:xfrm>
            <a:off x="6329713" y="1628805"/>
            <a:ext cx="2054225" cy="574675"/>
          </a:xfrm>
          <a:custGeom>
            <a:avLst/>
            <a:gdLst>
              <a:gd name="T0" fmla="*/ 2147483647 w 1532"/>
              <a:gd name="T1" fmla="*/ 2147483647 h 347"/>
              <a:gd name="T2" fmla="*/ 2147483647 w 1532"/>
              <a:gd name="T3" fmla="*/ 2147483647 h 347"/>
              <a:gd name="T4" fmla="*/ 2147483647 w 1532"/>
              <a:gd name="T5" fmla="*/ 2147483647 h 347"/>
              <a:gd name="T6" fmla="*/ 2147483647 w 1532"/>
              <a:gd name="T7" fmla="*/ 2147483647 h 347"/>
              <a:gd name="T8" fmla="*/ 2147483647 w 1532"/>
              <a:gd name="T9" fmla="*/ 2147483647 h 347"/>
              <a:gd name="T10" fmla="*/ 2147483647 w 1532"/>
              <a:gd name="T11" fmla="*/ 2147483647 h 347"/>
              <a:gd name="T12" fmla="*/ 2147483647 w 1532"/>
              <a:gd name="T13" fmla="*/ 2147483647 h 347"/>
              <a:gd name="T14" fmla="*/ 2147483647 w 1532"/>
              <a:gd name="T15" fmla="*/ 2147483647 h 347"/>
              <a:gd name="T16" fmla="*/ 2147483647 w 1532"/>
              <a:gd name="T17" fmla="*/ 2147483647 h 34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532"/>
              <a:gd name="T28" fmla="*/ 0 h 347"/>
              <a:gd name="T29" fmla="*/ 1532 w 1532"/>
              <a:gd name="T30" fmla="*/ 347 h 34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532" h="347">
                <a:moveTo>
                  <a:pt x="17" y="347"/>
                </a:moveTo>
                <a:cubicBezTo>
                  <a:pt x="17" y="347"/>
                  <a:pt x="0" y="284"/>
                  <a:pt x="25" y="197"/>
                </a:cubicBezTo>
                <a:cubicBezTo>
                  <a:pt x="57" y="143"/>
                  <a:pt x="94" y="50"/>
                  <a:pt x="217" y="25"/>
                </a:cubicBezTo>
                <a:cubicBezTo>
                  <a:pt x="340" y="0"/>
                  <a:pt x="292" y="15"/>
                  <a:pt x="443" y="13"/>
                </a:cubicBezTo>
                <a:cubicBezTo>
                  <a:pt x="594" y="10"/>
                  <a:pt x="985" y="14"/>
                  <a:pt x="1127" y="14"/>
                </a:cubicBezTo>
                <a:cubicBezTo>
                  <a:pt x="1269" y="14"/>
                  <a:pt x="1206" y="2"/>
                  <a:pt x="1292" y="16"/>
                </a:cubicBezTo>
                <a:cubicBezTo>
                  <a:pt x="1380" y="30"/>
                  <a:pt x="1466" y="96"/>
                  <a:pt x="1520" y="216"/>
                </a:cubicBezTo>
                <a:cubicBezTo>
                  <a:pt x="1532" y="300"/>
                  <a:pt x="1527" y="346"/>
                  <a:pt x="1527" y="346"/>
                </a:cubicBezTo>
                <a:lnTo>
                  <a:pt x="17" y="347"/>
                </a:lnTo>
                <a:close/>
              </a:path>
            </a:pathLst>
          </a:custGeom>
          <a:solidFill>
            <a:schemeClr val="accent2">
              <a:alpha val="3803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>
              <a:latin typeface="+mj-ea"/>
              <a:ea typeface="+mj-ea"/>
            </a:endParaRPr>
          </a:p>
        </p:txBody>
      </p:sp>
      <p:sp>
        <p:nvSpPr>
          <p:cNvPr id="15" name="Rectangle 16"/>
          <p:cNvSpPr>
            <a:spLocks noChangeArrowheads="1"/>
          </p:cNvSpPr>
          <p:nvPr/>
        </p:nvSpPr>
        <p:spPr bwMode="gray">
          <a:xfrm>
            <a:off x="6710939" y="1763524"/>
            <a:ext cx="14029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GOOD JOB</a:t>
            </a:r>
            <a:endParaRPr lang="en-US" altLang="zh-CN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6" name="Text Box 17"/>
          <p:cNvSpPr txBox="1">
            <a:spLocks noChangeArrowheads="1"/>
          </p:cNvSpPr>
          <p:nvPr/>
        </p:nvSpPr>
        <p:spPr bwMode="gray">
          <a:xfrm>
            <a:off x="6344023" y="2786959"/>
            <a:ext cx="2063752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120650" indent="-120650">
              <a:spcBef>
                <a:spcPct val="50000"/>
              </a:spcBef>
              <a:defRPr/>
            </a:pPr>
            <a:r>
              <a:rPr lang="en-US" altLang="zh-CN" sz="1600" b="1" dirty="0" smtClean="0">
                <a:solidFill>
                  <a:srgbClr val="7030A0"/>
                </a:solidFill>
                <a:latin typeface="+mj-ea"/>
                <a:ea typeface="+mj-ea"/>
              </a:rPr>
              <a:t>1</a:t>
            </a:r>
            <a:r>
              <a:rPr lang="zh-CN" altLang="en-US" sz="1600" b="1" dirty="0" smtClean="0">
                <a:solidFill>
                  <a:srgbClr val="7030A0"/>
                </a:solidFill>
                <a:latin typeface="+mj-ea"/>
                <a:ea typeface="+mj-ea"/>
              </a:rPr>
              <a:t>、高薪</a:t>
            </a:r>
            <a:r>
              <a:rPr lang="en-US" altLang="zh-CN" sz="1600" b="1" dirty="0" smtClean="0">
                <a:solidFill>
                  <a:srgbClr val="7030A0"/>
                </a:solidFill>
                <a:latin typeface="+mj-ea"/>
                <a:ea typeface="+mj-ea"/>
              </a:rPr>
              <a:t> </a:t>
            </a:r>
          </a:p>
          <a:p>
            <a:pPr marL="120650" indent="-120650">
              <a:spcBef>
                <a:spcPct val="50000"/>
              </a:spcBef>
              <a:defRPr/>
            </a:pPr>
            <a:r>
              <a:rPr lang="en-US" altLang="zh-CN" sz="1600" b="1" dirty="0" smtClean="0">
                <a:solidFill>
                  <a:srgbClr val="7030A0"/>
                </a:solidFill>
                <a:latin typeface="+mj-ea"/>
                <a:ea typeface="+mj-ea"/>
              </a:rPr>
              <a:t>2</a:t>
            </a:r>
            <a:r>
              <a:rPr lang="zh-CN" altLang="en-US" sz="1600" b="1" dirty="0" smtClean="0">
                <a:solidFill>
                  <a:srgbClr val="7030A0"/>
                </a:solidFill>
                <a:latin typeface="+mj-ea"/>
                <a:ea typeface="+mj-ea"/>
              </a:rPr>
              <a:t>、</a:t>
            </a:r>
            <a:r>
              <a:rPr lang="zh-CN" altLang="en-US" sz="1600" b="1" dirty="0">
                <a:solidFill>
                  <a:srgbClr val="7030A0"/>
                </a:solidFill>
                <a:latin typeface="+mj-ea"/>
                <a:ea typeface="+mj-ea"/>
              </a:rPr>
              <a:t>福利</a:t>
            </a:r>
            <a:r>
              <a:rPr lang="zh-CN" altLang="en-US" sz="1600" b="1" dirty="0" smtClean="0">
                <a:solidFill>
                  <a:srgbClr val="7030A0"/>
                </a:solidFill>
                <a:latin typeface="+mj-ea"/>
                <a:ea typeface="+mj-ea"/>
              </a:rPr>
              <a:t>待遇好</a:t>
            </a:r>
            <a:endParaRPr lang="en-US" altLang="zh-CN" sz="1600" b="1" dirty="0">
              <a:solidFill>
                <a:srgbClr val="7030A0"/>
              </a:solidFill>
              <a:latin typeface="+mj-ea"/>
              <a:ea typeface="+mj-ea"/>
            </a:endParaRPr>
          </a:p>
          <a:p>
            <a:pPr marL="120650" indent="-120650">
              <a:spcBef>
                <a:spcPct val="50000"/>
              </a:spcBef>
              <a:defRPr/>
            </a:pPr>
            <a:r>
              <a:rPr lang="en-US" altLang="zh-CN" sz="1600" b="1" dirty="0" smtClean="0">
                <a:solidFill>
                  <a:srgbClr val="7030A0"/>
                </a:solidFill>
                <a:latin typeface="+mj-ea"/>
                <a:ea typeface="+mj-ea"/>
              </a:rPr>
              <a:t>3</a:t>
            </a:r>
            <a:r>
              <a:rPr lang="zh-CN" altLang="en-US" sz="1600" b="1" dirty="0" smtClean="0">
                <a:solidFill>
                  <a:srgbClr val="7030A0"/>
                </a:solidFill>
                <a:latin typeface="+mj-ea"/>
                <a:ea typeface="+mj-ea"/>
              </a:rPr>
              <a:t>、工作稳定</a:t>
            </a:r>
            <a:endParaRPr lang="en-US" altLang="zh-CN" sz="1600" b="1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pPr marL="120650" indent="-120650">
              <a:spcBef>
                <a:spcPct val="50000"/>
              </a:spcBef>
              <a:defRPr/>
            </a:pPr>
            <a:r>
              <a:rPr lang="en-US" altLang="zh-CN" sz="1600" b="1" dirty="0" smtClean="0">
                <a:solidFill>
                  <a:srgbClr val="7030A0"/>
                </a:solidFill>
                <a:latin typeface="+mj-ea"/>
                <a:ea typeface="+mj-ea"/>
              </a:rPr>
              <a:t>4</a:t>
            </a:r>
            <a:r>
              <a:rPr lang="zh-CN" altLang="en-US" sz="1600" b="1" dirty="0" smtClean="0">
                <a:solidFill>
                  <a:srgbClr val="7030A0"/>
                </a:solidFill>
                <a:latin typeface="+mj-ea"/>
                <a:ea typeface="+mj-ea"/>
              </a:rPr>
              <a:t>、发展前景广阔</a:t>
            </a:r>
            <a:endParaRPr lang="en-US" altLang="zh-CN" sz="1600" b="1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pPr marL="120650" indent="-120650">
              <a:spcBef>
                <a:spcPct val="50000"/>
              </a:spcBef>
              <a:defRPr/>
            </a:pPr>
            <a:r>
              <a:rPr lang="en-US" altLang="zh-CN" sz="1600" b="1" dirty="0" smtClean="0">
                <a:solidFill>
                  <a:srgbClr val="7030A0"/>
                </a:solidFill>
                <a:latin typeface="+mj-ea"/>
                <a:ea typeface="+mj-ea"/>
              </a:rPr>
              <a:t>5</a:t>
            </a:r>
            <a:r>
              <a:rPr lang="zh-CN" altLang="en-US" sz="1600" b="1" dirty="0" smtClean="0">
                <a:solidFill>
                  <a:srgbClr val="7030A0"/>
                </a:solidFill>
                <a:latin typeface="+mj-ea"/>
                <a:ea typeface="+mj-ea"/>
              </a:rPr>
              <a:t>、实现自我</a:t>
            </a:r>
            <a:r>
              <a:rPr lang="zh-CN" altLang="en-US" sz="1600" b="1" dirty="0">
                <a:solidFill>
                  <a:srgbClr val="7030A0"/>
                </a:solidFill>
                <a:latin typeface="+mj-ea"/>
                <a:ea typeface="+mj-ea"/>
              </a:rPr>
              <a:t>价值</a:t>
            </a:r>
            <a:r>
              <a:rPr lang="zh-CN" altLang="en-US" sz="1600" b="1" dirty="0" smtClean="0">
                <a:solidFill>
                  <a:srgbClr val="7030A0"/>
                </a:solidFill>
                <a:latin typeface="+mj-ea"/>
                <a:ea typeface="+mj-ea"/>
              </a:rPr>
              <a:t>最大化</a:t>
            </a:r>
            <a:endParaRPr lang="en-US" altLang="zh-CN" sz="16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17" name="AutoShape 18"/>
          <p:cNvSpPr>
            <a:spLocks noChangeArrowheads="1"/>
          </p:cNvSpPr>
          <p:nvPr/>
        </p:nvSpPr>
        <p:spPr bwMode="gray">
          <a:xfrm flipV="1">
            <a:off x="3356348" y="3871223"/>
            <a:ext cx="1922462" cy="1655763"/>
          </a:xfrm>
          <a:prstGeom prst="downArrowCallout">
            <a:avLst>
              <a:gd name="adj1" fmla="val 14825"/>
              <a:gd name="adj2" fmla="val 15728"/>
              <a:gd name="adj3" fmla="val 16620"/>
              <a:gd name="adj4" fmla="val 74819"/>
            </a:avLst>
          </a:prstGeom>
          <a:gradFill rotWithShape="1">
            <a:gsLst>
              <a:gs pos="0">
                <a:srgbClr val="9CC5D4"/>
              </a:gs>
              <a:gs pos="100000">
                <a:srgbClr val="DDEBF0"/>
              </a:gs>
            </a:gsLst>
            <a:lin ang="5400000" scaled="1"/>
          </a:gradFill>
          <a:ln w="28575" algn="ctr">
            <a:solidFill>
              <a:srgbClr val="72B7CC"/>
            </a:solidFill>
            <a:miter lim="800000"/>
            <a:headEnd/>
            <a:tailEnd/>
          </a:ln>
          <a:effectLst>
            <a:outerShdw dist="35921" dir="2700000" algn="ctr" rotWithShape="0">
              <a:srgbClr val="302A32">
                <a:alpha val="50000"/>
              </a:srgbClr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8" name="AutoShape 19"/>
          <p:cNvSpPr>
            <a:spLocks noChangeArrowheads="1"/>
          </p:cNvSpPr>
          <p:nvPr/>
        </p:nvSpPr>
        <p:spPr bwMode="gray">
          <a:xfrm>
            <a:off x="3356348" y="1834457"/>
            <a:ext cx="1922462" cy="1682751"/>
          </a:xfrm>
          <a:prstGeom prst="downArrowCallout">
            <a:avLst>
              <a:gd name="adj1" fmla="val 14587"/>
              <a:gd name="adj2" fmla="val 15476"/>
              <a:gd name="adj3" fmla="val 16620"/>
              <a:gd name="adj4" fmla="val 74819"/>
            </a:avLst>
          </a:prstGeom>
          <a:gradFill rotWithShape="1">
            <a:gsLst>
              <a:gs pos="0">
                <a:srgbClr val="9CC5D4"/>
              </a:gs>
              <a:gs pos="100000">
                <a:srgbClr val="DDEBF0"/>
              </a:gs>
            </a:gsLst>
            <a:lin ang="5400000" scaled="1"/>
          </a:gradFill>
          <a:ln w="28575" algn="ctr">
            <a:solidFill>
              <a:srgbClr val="72B7CC"/>
            </a:solidFill>
            <a:miter lim="800000"/>
            <a:headEnd/>
            <a:tailEnd/>
          </a:ln>
          <a:effectLst>
            <a:outerShdw dist="35921" dir="2700000" algn="ctr" rotWithShape="0">
              <a:srgbClr val="302A32">
                <a:alpha val="50000"/>
              </a:srgbClr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+mj-ea"/>
              <a:ea typeface="+mj-ea"/>
            </a:endParaRPr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gray">
          <a:xfrm>
            <a:off x="3449391" y="1988846"/>
            <a:ext cx="171768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2400" dirty="0" smtClean="0">
                <a:solidFill>
                  <a:srgbClr val="204A82"/>
                </a:solidFill>
                <a:latin typeface="+mj-ea"/>
                <a:ea typeface="+mj-ea"/>
              </a:rPr>
              <a:t>如何正规就业？</a:t>
            </a:r>
            <a:endParaRPr lang="en-US" altLang="zh-CN" sz="2400" dirty="0">
              <a:solidFill>
                <a:srgbClr val="204A82"/>
              </a:solidFill>
              <a:latin typeface="+mj-ea"/>
              <a:ea typeface="+mj-ea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gray">
          <a:xfrm>
            <a:off x="3435950" y="4293096"/>
            <a:ext cx="1784121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2400" dirty="0" smtClean="0">
                <a:solidFill>
                  <a:srgbClr val="204A82"/>
                </a:solidFill>
                <a:latin typeface="+mj-ea"/>
                <a:ea typeface="+mj-ea"/>
              </a:rPr>
              <a:t>如何有成长空间的就业？</a:t>
            </a:r>
            <a:endParaRPr lang="en-US" altLang="zh-CN" sz="2400" dirty="0">
              <a:solidFill>
                <a:srgbClr val="204A82"/>
              </a:solidFill>
              <a:latin typeface="+mj-ea"/>
              <a:ea typeface="+mj-ea"/>
            </a:endParaRPr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827589" y="188641"/>
            <a:ext cx="7918945" cy="96520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endParaRPr lang="en-US" altLang="zh-CN" sz="3600" b="0" dirty="0">
              <a:solidFill>
                <a:schemeClr val="tx1"/>
              </a:solidFill>
              <a:effectLst/>
              <a:latin typeface="+mj-ea"/>
              <a:cs typeface="+mn-cs"/>
            </a:endParaRPr>
          </a:p>
        </p:txBody>
      </p:sp>
      <p:sp>
        <p:nvSpPr>
          <p:cNvPr id="20" name="标题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+mj-ea"/>
              </a:rPr>
              <a:t>我们想要怎样的工作？</a:t>
            </a:r>
            <a:r>
              <a:rPr lang="en-US" altLang="zh-CN" dirty="0">
                <a:solidFill>
                  <a:schemeClr val="tx1"/>
                </a:solidFill>
                <a:latin typeface="+mj-ea"/>
              </a:rPr>
              <a:t/>
            </a:r>
            <a:br>
              <a:rPr lang="en-US" altLang="zh-CN" dirty="0">
                <a:solidFill>
                  <a:schemeClr val="tx1"/>
                </a:solidFill>
                <a:latin typeface="+mj-ea"/>
              </a:rPr>
            </a:br>
            <a:endParaRPr kumimoji="1" lang="zh-CN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69575797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HEIGHT" val="295.574961853027"/>
  <p:tag name="PAGENUMBER" val="1"/>
  <p:tag name="THINKCELLUNDODONOTDELETE" val="1"/>
</p:tagLst>
</file>

<file path=ppt/theme/theme1.xml><?xml version="1.0" encoding="utf-8"?>
<a:theme xmlns:a="http://schemas.openxmlformats.org/drawingml/2006/main" name="微博媒介推广与应用PPT模板">
  <a:themeElements>
    <a:clrScheme name="微博媒介推广与应用PPT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微博媒介推广与应用PPT模板">
      <a:majorFont>
        <a:latin typeface="Arial"/>
        <a:ea typeface="微软雅黑"/>
        <a:cs typeface="微软雅黑"/>
      </a:majorFont>
      <a:minorFont>
        <a:latin typeface="Arial"/>
        <a:ea typeface="微软雅黑"/>
        <a:cs typeface="微软雅黑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9D9D9"/>
        </a:solidFill>
        <a:ln w="25400" cap="flat" cmpd="sng" algn="ctr">
          <a:solidFill>
            <a:srgbClr val="D9D9D9"/>
          </a:solidFill>
          <a:prstDash val="solid"/>
          <a:round/>
          <a:headEnd type="none" w="med" len="med"/>
          <a:tailEnd type="none" w="med" len="med"/>
        </a:ln>
        <a:effectLst>
          <a:outerShdw blurRad="63500" dist="17961" dir="2700000" algn="ctr" rotWithShape="0">
            <a:srgbClr val="D9D9D9">
              <a:gamma/>
              <a:shade val="60000"/>
              <a:invGamma/>
              <a:alpha val="31999"/>
            </a:srgbClr>
          </a:outerShdw>
        </a:effectLst>
      </a:spPr>
      <a:bodyPr vert="horz" wrap="square" lIns="90170" tIns="46990" rIns="90170" bIns="4699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9D9D9"/>
        </a:solidFill>
        <a:ln w="25400" cap="flat" cmpd="sng" algn="ctr">
          <a:solidFill>
            <a:srgbClr val="D9D9D9"/>
          </a:solidFill>
          <a:prstDash val="solid"/>
          <a:round/>
          <a:headEnd type="none" w="med" len="med"/>
          <a:tailEnd type="none" w="med" len="med"/>
        </a:ln>
        <a:effectLst>
          <a:outerShdw blurRad="63500" dist="17961" dir="2700000" algn="ctr" rotWithShape="0">
            <a:srgbClr val="D9D9D9">
              <a:gamma/>
              <a:shade val="60000"/>
              <a:invGamma/>
              <a:alpha val="31999"/>
            </a:srgbClr>
          </a:outerShdw>
        </a:effectLst>
      </a:spPr>
      <a:bodyPr vert="horz" wrap="square" lIns="90170" tIns="46990" rIns="90170" bIns="4699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lnDef>
  </a:objectDefaults>
  <a:extraClrSchemeLst>
    <a:extraClrScheme>
      <a:clrScheme name="微博媒介推广与应用PPT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微博媒介推广与应用PPT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微博媒介推广与应用PPT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微博媒介推广与应用PPT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微博媒介推广与应用PPT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微博媒介推广与应用PPT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微博媒介推广与应用PPT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微博媒介推广与应用PPT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微博媒介推广与应用PPT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微博媒介推广与应用PPT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微博媒介推广与应用PPT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微博媒介推广与应用PPT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气流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气流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气流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>
    <a:spDef>
      <a:spPr>
        <a:ln>
          <a:solidFill>
            <a:schemeClr val="bg1"/>
          </a:solidFill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157321323</TotalTime>
  <Pages>0</Pages>
  <Words>2493</Words>
  <Characters>0</Characters>
  <Application>Microsoft Macintosh PowerPoint</Application>
  <DocSecurity>0</DocSecurity>
  <PresentationFormat>全屏显示(4:3)</PresentationFormat>
  <Lines>0</Lines>
  <Paragraphs>497</Paragraphs>
  <Slides>63</Slides>
  <Notes>35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63</vt:i4>
      </vt:variant>
    </vt:vector>
  </HeadingPairs>
  <TitlesOfParts>
    <vt:vector size="65" baseType="lpstr">
      <vt:lpstr>微博媒介推广与应用PPT模板</vt:lpstr>
      <vt:lpstr>气流</vt:lpstr>
      <vt:lpstr>鹏途教育</vt:lpstr>
      <vt:lpstr>PowerPoint 演示文稿</vt:lpstr>
      <vt:lpstr>PowerPoint 演示文稿</vt:lpstr>
      <vt:lpstr>大家最关注的问题 </vt:lpstr>
      <vt:lpstr>目前遇到的就业形势如何？ </vt:lpstr>
      <vt:lpstr>目前遇到的就业形势如何？ </vt:lpstr>
      <vt:lpstr>现在大学生面临的问题 </vt:lpstr>
      <vt:lpstr>为什么就业这么难？ </vt:lpstr>
      <vt:lpstr>我们想要怎样的工作？ </vt:lpstr>
      <vt:lpstr>iOS开发介绍</vt:lpstr>
      <vt:lpstr>iOS系统 </vt:lpstr>
      <vt:lpstr>iOS硬件平台 </vt:lpstr>
      <vt:lpstr>iOS系统体系架构 </vt:lpstr>
      <vt:lpstr>Cocoa框架组成 </vt:lpstr>
      <vt:lpstr>苹果智能终端的市场占有率</vt:lpstr>
      <vt:lpstr>iOS的发展历程 </vt:lpstr>
      <vt:lpstr>开发语言OC简介</vt:lpstr>
      <vt:lpstr>iOS开发典型产品</vt:lpstr>
      <vt:lpstr>iOS开发典型产品 </vt:lpstr>
      <vt:lpstr>iOS开发典型产品 </vt:lpstr>
      <vt:lpstr>iOS开发典型产品 </vt:lpstr>
      <vt:lpstr>iOS开发典型产品 </vt:lpstr>
      <vt:lpstr>iOS的相关工作</vt:lpstr>
      <vt:lpstr>iOS开发学习方法</vt:lpstr>
      <vt:lpstr>为什么要选择移动开发</vt:lpstr>
      <vt:lpstr>主流手机操作系统</vt:lpstr>
      <vt:lpstr>iOS开发人才缺口 </vt:lpstr>
      <vt:lpstr>iOS开发薪资水平 </vt:lpstr>
      <vt:lpstr>为什么要选择iOS（跟Android的比较）</vt:lpstr>
      <vt:lpstr>iOS平台的6大优势 </vt:lpstr>
      <vt:lpstr>就业方向</vt:lpstr>
      <vt:lpstr>发展前景 </vt:lpstr>
      <vt:lpstr>岗位介绍 </vt:lpstr>
      <vt:lpstr>iOS开发应具备的能力 </vt:lpstr>
      <vt:lpstr>iOS开发职业发展通道 </vt:lpstr>
      <vt:lpstr>用人单位 </vt:lpstr>
      <vt:lpstr>用人单位要求</vt:lpstr>
      <vt:lpstr>用人单位要求</vt:lpstr>
      <vt:lpstr>用人单位要求</vt:lpstr>
      <vt:lpstr>我国智能终端的增长</vt:lpstr>
      <vt:lpstr>移动网民的年龄划分</vt:lpstr>
      <vt:lpstr>移动网民区域分布</vt:lpstr>
      <vt:lpstr>移动应用发展现状</vt:lpstr>
      <vt:lpstr>移动应用发展现状</vt:lpstr>
      <vt:lpstr>移动网民需求更加多元</vt:lpstr>
      <vt:lpstr>移动互联网行业细分</vt:lpstr>
      <vt:lpstr>移动电商及O2O的崛起</vt:lpstr>
      <vt:lpstr>移动广告的投放趋势</vt:lpstr>
      <vt:lpstr>互联网金融类的发展</vt:lpstr>
      <vt:lpstr>鹏途简介</vt:lpstr>
      <vt:lpstr>鹏途简介</vt:lpstr>
      <vt:lpstr>鹏途iOS课程优势 </vt:lpstr>
      <vt:lpstr>鹏途iOS课程优势</vt:lpstr>
      <vt:lpstr>鹏途iOS课程路线</vt:lpstr>
      <vt:lpstr>鹏途iOS开发核心知识</vt:lpstr>
      <vt:lpstr>培养方案 </vt:lpstr>
      <vt:lpstr>师资阵容  </vt:lpstr>
      <vt:lpstr>师资阵容  </vt:lpstr>
      <vt:lpstr>鹏途的培训价值</vt:lpstr>
      <vt:lpstr>就业保障 </vt:lpstr>
      <vt:lpstr>合作企业</vt:lpstr>
      <vt:lpstr>体验课</vt:lpstr>
      <vt:lpstr>PowerPoint 演示文稿</vt:lpstr>
    </vt:vector>
  </TitlesOfParts>
  <Company>埃森哲</Company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研究应用</dc:title>
  <dc:subject>信息化工作方案</dc:subject>
  <dc:creator>yongzhang.li</dc:creator>
  <cp:keywords>研究应用</cp:keywords>
  <cp:lastModifiedBy>alex 龚</cp:lastModifiedBy>
  <cp:revision>7284</cp:revision>
  <cp:lastPrinted>1899-12-30T00:00:00Z</cp:lastPrinted>
  <dcterms:created xsi:type="dcterms:W3CDTF">2012-07-12T07:10:00Z</dcterms:created>
  <dcterms:modified xsi:type="dcterms:W3CDTF">2015-05-13T08:06:52Z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2052-6.6.0.2381</vt:lpwstr>
  </property>
</Properties>
</file>